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tif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1640" r:id="rId3"/>
    <p:sldId id="1654" r:id="rId4"/>
    <p:sldId id="1643" r:id="rId5"/>
    <p:sldId id="280" r:id="rId6"/>
    <p:sldId id="1653" r:id="rId7"/>
    <p:sldId id="281" r:id="rId8"/>
    <p:sldId id="274" r:id="rId9"/>
    <p:sldId id="1638" r:id="rId10"/>
    <p:sldId id="1655" r:id="rId11"/>
    <p:sldId id="265" r:id="rId12"/>
    <p:sldId id="1652" r:id="rId13"/>
    <p:sldId id="1656" r:id="rId14"/>
    <p:sldId id="1647" r:id="rId15"/>
    <p:sldId id="1648" r:id="rId16"/>
    <p:sldId id="282" r:id="rId17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Effra" panose="020B0603020203020204" pitchFamily="34" charset="0"/>
      <p:regular r:id="rId24"/>
      <p:bold r:id="rId25"/>
      <p:italic r:id="rId26"/>
    </p:embeddedFont>
    <p:embeddedFont>
      <p:font typeface="Effra Heavy" panose="020B0603020203020204" pitchFamily="34" charset="0"/>
      <p:bold r:id="rId27"/>
    </p:embeddedFont>
    <p:embeddedFont>
      <p:font typeface="Museo Slab 300" panose="02000000000000000000" pitchFamily="2" charset="77"/>
      <p:regular r:id="rId28"/>
      <p:italic r:id="rId29"/>
    </p:embeddedFont>
    <p:embeddedFont>
      <p:font typeface="Museo Slab 500" panose="02000000000000000000" pitchFamily="2" charset="77"/>
      <p:regular r:id="rId30"/>
      <p:italic r:id="rId31"/>
    </p:embeddedFont>
    <p:embeddedFont>
      <p:font typeface="Museo Slab 700" panose="02000000000000000000" pitchFamily="2" charset="77"/>
      <p:regular r:id="rId32"/>
      <p:bold r:id="rId33"/>
    </p:embeddedFont>
    <p:embeddedFont>
      <p:font typeface="Museo Slab 900" panose="02000000000000000000" pitchFamily="2" charset="77"/>
      <p:bold r:id="rId34"/>
    </p:embeddedFont>
    <p:embeddedFont>
      <p:font typeface="Verdana" panose="020B0604030504040204" pitchFamily="3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1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262386-ECD5-4ECD-A2E4-FFD1F953B744}" v="48" dt="2021-04-18T16:18:11.6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2" autoAdjust="0"/>
    <p:restoredTop sz="86395"/>
  </p:normalViewPr>
  <p:slideViewPr>
    <p:cSldViewPr snapToGrid="0" snapToObjects="1" showGuides="1">
      <p:cViewPr varScale="1">
        <p:scale>
          <a:sx n="78" d="100"/>
          <a:sy n="78" d="100"/>
        </p:scale>
        <p:origin x="200" y="7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3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296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commentAuthors" Target="commentAuthor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8E13CD-D210-3444-8894-E9C46E5F6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9142D5-6D95-CB47-BD52-DEDD1BF0A0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F49FD-1421-A94A-B34C-B34669002413}" type="datetimeFigureOut">
              <a:rPr lang="en-US" smtClean="0"/>
              <a:t>6/22/21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8FD0E-F439-9E46-BD0E-DF111B50E4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316A68-69C2-C345-B646-8FA544842EC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4D06-6C53-E848-B001-B6C7E6F8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18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CD996-931B-1041-8CED-4F36655CE847}" type="datetimeFigureOut">
              <a:rPr lang="en-US" smtClean="0"/>
              <a:t>6/22/21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BE491-9445-D640-A8B7-1CE7702A40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5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799" y="650905"/>
            <a:ext cx="3874959" cy="65492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4793201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799" y="1883088"/>
            <a:ext cx="6489977" cy="2388676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598C8D79-F28E-3D43-B605-2E1F2790F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1852" y="5069122"/>
            <a:ext cx="10138504" cy="6549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Museo Slab 500" panose="02000000000000000000" pitchFamily="2" charset="77"/>
              </a:defRPr>
            </a:lvl1pPr>
          </a:lstStyle>
          <a:p>
            <a:r>
              <a:rPr lang="en-US" dirty="0"/>
              <a:t>SUBTITLE OF PRESENTATION • DATE •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28008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25715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20800"/>
            <a:ext cx="2603008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D28B0AA-D819-554A-B331-0F72C78849D5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537713" y="1320800"/>
            <a:ext cx="2587487" cy="21127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28A1CAF-A569-4347-A007-3D6D57007AB9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8537713" y="3529726"/>
            <a:ext cx="2587487" cy="2134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3B1A83-7D9A-E342-9B99-D348B96AC8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356871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 &amp; Headshot Photo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4778901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3946972-D9BC-6947-83DC-1E81FA9AE611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919222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7E2C5-6E3C-204A-9FB6-8DE59945F4BF}"/>
              </a:ext>
            </a:extLst>
          </p:cNvPr>
          <p:cNvSpPr>
            <a:spLocks noGrp="1" noChangeAspect="1"/>
          </p:cNvSpPr>
          <p:nvPr>
            <p:ph type="pic" idx="16"/>
          </p:nvPr>
        </p:nvSpPr>
        <p:spPr>
          <a:xfrm>
            <a:off x="7595164" y="2266124"/>
            <a:ext cx="2603008" cy="2652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9627001-6303-744A-99BD-45BDA9C0FE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919222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0375D4-0094-7A46-99AA-81B1D929311A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4777925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F8FAB14-FAEB-5547-A79E-FCEEB169777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98127" y="5076074"/>
            <a:ext cx="2603008" cy="56433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800" b="1" i="0">
                <a:solidFill>
                  <a:srgbClr val="AB1500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EA90A10-C49B-A54A-9F09-E8AC9256E1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10058400" cy="5715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solidFill>
                  <a:srgbClr val="C00000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712131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C01D404-17C7-6C4D-88CA-3C7C83F5CEB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212245" y="0"/>
            <a:ext cx="1175808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52647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9C463B-5FC9-4443-9C09-288D5213DD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295400"/>
            <a:ext cx="10133556" cy="132556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  <a:latin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80662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1896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5493336"/>
            <a:ext cx="4926496" cy="37297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Short Caption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895E6CB4-D81F-844A-BCF0-74A01999686A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087120" y="1315720"/>
            <a:ext cx="4926496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C417649-2551-0F49-BB28-B6B91E62181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6195833" y="1315720"/>
            <a:ext cx="4926496" cy="401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F3B1665-3B35-5443-BC76-04114799C49E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195832" y="5493336"/>
            <a:ext cx="4949687" cy="35011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11113" indent="0" algn="ctr"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236537" indent="0" algn="ctr">
              <a:buFontTx/>
              <a:buNone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Short Caption Here</a:t>
            </a:r>
          </a:p>
        </p:txBody>
      </p:sp>
    </p:spTree>
    <p:extLst>
      <p:ext uri="{BB962C8B-B14F-4D97-AF65-F5344CB8AC3E}">
        <p14:creationId xmlns:p14="http://schemas.microsoft.com/office/powerpoint/2010/main" val="245061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FF0933-5196-BA4B-AE15-7F3DA5518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948" y="0"/>
            <a:ext cx="12201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C54579-7F16-DC40-991D-71D97A52E1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9222" y="1473013"/>
            <a:ext cx="6962384" cy="29646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ts val="5500"/>
              </a:lnSpc>
              <a:defRPr sz="7000" b="1" i="0">
                <a:solidFill>
                  <a:schemeClr val="bg1"/>
                </a:solidFill>
                <a:latin typeface="Effra Heavy" panose="020B0603020203020204" pitchFamily="34" charset="0"/>
              </a:defRPr>
            </a:lvl1pPr>
          </a:lstStyle>
          <a:p>
            <a:r>
              <a:rPr lang="en-US" dirty="0"/>
              <a:t>PLACE</a:t>
            </a:r>
            <a:br>
              <a:rPr lang="en-US" dirty="0"/>
            </a:br>
            <a:r>
              <a:rPr lang="en-US" dirty="0"/>
              <a:t>YOUR PRESENTATION NAME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F9771-474B-A54B-AC0A-176B7B2C98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6800" y="4655811"/>
            <a:ext cx="9144000" cy="9825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000"/>
              </a:lnSpc>
              <a:buNone/>
              <a:defRPr sz="2000" b="1" i="0">
                <a:solidFill>
                  <a:schemeClr val="bg1"/>
                </a:solidFill>
                <a:latin typeface="Museo Slab 700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 • DATE</a:t>
            </a:r>
            <a:br>
              <a:rPr lang="en-US" dirty="0"/>
            </a:br>
            <a:r>
              <a:rPr lang="en-US" dirty="0"/>
              <a:t>Presenter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56E9-7C81-0045-BE9A-B7BAEA2C8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E95B6-06F3-AC4B-B000-8AC2936466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6800" y="384404"/>
            <a:ext cx="2603326" cy="43999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35488E-804A-EF42-BC44-A11DA99D701F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542EF15-EDEA-2B43-B3C5-4617634C77F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6800" y="6161150"/>
            <a:ext cx="1023257" cy="37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6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9BAF-7D99-A249-AFC7-E47DCB504B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solidFill>
                  <a:srgbClr val="C00000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19012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AAA66-D45D-F344-B196-AC141CC3F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2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922C38A-E007-7044-A3C4-89DAFBD2AF4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20607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37660A8-5A24-9242-8993-914FC07FC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solidFill>
                  <a:srgbClr val="C00000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1-Line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828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2658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Type copy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</a:t>
            </a:r>
          </a:p>
          <a:p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Integer ante </a:t>
            </a:r>
            <a:r>
              <a:rPr lang="en-US" dirty="0" err="1"/>
              <a:t>eros</a:t>
            </a:r>
            <a:r>
              <a:rPr lang="en-US" dirty="0"/>
              <a:t>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libero id,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dolor.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226C5F-8B57-A24B-B185-22B41FDD4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solidFill>
                  <a:srgbClr val="C00000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925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57061"/>
            <a:ext cx="10058400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043F018-346F-8048-9611-88C8A9C80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solidFill>
                  <a:srgbClr val="C00000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151066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673410"/>
            <a:ext cx="4533900" cy="2776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0903-B030-CF43-AE7E-EE2BBCEB42E0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9" y="2673410"/>
            <a:ext cx="5271052" cy="299078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B192BA-045B-C84C-A282-DFA15F466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0"/>
            <a:ext cx="10058400" cy="105751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solidFill>
                  <a:srgbClr val="C00000"/>
                </a:solidFill>
                <a:latin typeface="Effra" panose="020B0603020203020204" pitchFamily="34" charset="0"/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8337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0097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854148" y="1320800"/>
            <a:ext cx="5271052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BC2C5-6FE6-D04D-B1F3-21C30C79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1490414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d, Bullets,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719A-F0E0-FD49-8262-6EEBC0D595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6800" y="2241611"/>
            <a:ext cx="4161183" cy="26188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1pPr>
            <a:lvl2pPr marL="236538" indent="-225425"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tx1"/>
                </a:solidFill>
                <a:latin typeface="Museo Slab 300" panose="02000000000000000000" pitchFamily="2" charset="77"/>
              </a:defRPr>
            </a:lvl2pPr>
            <a:lvl3pPr marL="520700" indent="-284163">
              <a:buFont typeface="Courier New" panose="02070309020205020404" pitchFamily="49" charset="0"/>
              <a:buChar char="o"/>
              <a:tabLst/>
              <a:defRPr sz="1800" b="0" i="0">
                <a:solidFill>
                  <a:schemeClr val="tx1"/>
                </a:solidFill>
                <a:latin typeface="Museo Slab 300" panose="02000000000000000000" pitchFamily="2" charset="77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Intro text here</a:t>
            </a:r>
          </a:p>
          <a:p>
            <a:pPr lvl="1"/>
            <a:r>
              <a:rPr lang="en-US" dirty="0"/>
              <a:t>Bulleted text here (second level)</a:t>
            </a:r>
          </a:p>
          <a:p>
            <a:pPr lvl="2"/>
            <a:r>
              <a:rPr lang="en-US" dirty="0"/>
              <a:t>Sub Bullet Here (third level)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DD34D-77A2-024A-89C5-C9C9FF7EF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2ACA7CA-9F25-CF44-B760-F691AC4EA8B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8537712" y="1320800"/>
            <a:ext cx="2587487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0B6BCCE-F513-9C40-8FD6-36D2B624AFC0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854148" y="1320800"/>
            <a:ext cx="2589575" cy="434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200" b="0" i="0">
                <a:solidFill>
                  <a:srgbClr val="828383"/>
                </a:solidFill>
                <a:latin typeface="Museo Slab 300" charset="0"/>
                <a:ea typeface="Museo Slab 300" charset="0"/>
                <a:cs typeface="Museo Slab 300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482A70-B2D2-524C-9B65-16C829D5B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0" y="1371601"/>
            <a:ext cx="4161183" cy="82937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70000"/>
              </a:lnSpc>
              <a:defRPr sz="4000" b="1" i="0">
                <a:latin typeface="Effra" panose="020B0603020203020204" pitchFamily="34" charset="0"/>
              </a:defRPr>
            </a:lvl1pPr>
          </a:lstStyle>
          <a:p>
            <a:r>
              <a:rPr lang="en-US" dirty="0"/>
              <a:t>Headline Here</a:t>
            </a:r>
          </a:p>
        </p:txBody>
      </p:sp>
    </p:spTree>
    <p:extLst>
      <p:ext uri="{BB962C8B-B14F-4D97-AF65-F5344CB8AC3E}">
        <p14:creationId xmlns:p14="http://schemas.microsoft.com/office/powerpoint/2010/main" val="26333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D3A6E-17FB-0B44-86DE-DACABB0A1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57156" y="62865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Museo Slab 900" panose="02000000000000000000" pitchFamily="2" charset="77"/>
              </a:defRPr>
            </a:lvl1pPr>
          </a:lstStyle>
          <a:p>
            <a:fld id="{88AEDF26-E5C1-7243-A0E0-6304CF8365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0FC680-BCA4-DA4A-9A1F-DC208AC0EC2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975699" y="0"/>
            <a:ext cx="216301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5E99B1-C4F1-1540-A13C-B1992CB8352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216301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3C55571-0A5A-D246-AF01-A70D3543FB5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66800" y="381250"/>
            <a:ext cx="2609241" cy="4409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F26E46-FAD2-8547-891D-91EB61F1B1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6800" y="6162805"/>
            <a:ext cx="1021875" cy="37610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A43318-4440-544C-AE8C-40AD793C5E00}"/>
              </a:ext>
            </a:extLst>
          </p:cNvPr>
          <p:cNvCxnSpPr/>
          <p:nvPr userDrawn="1"/>
        </p:nvCxnSpPr>
        <p:spPr>
          <a:xfrm>
            <a:off x="1066800" y="5999967"/>
            <a:ext cx="10058400" cy="0"/>
          </a:xfrm>
          <a:prstGeom prst="line">
            <a:avLst/>
          </a:prstGeom>
          <a:ln w="25400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73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49" r:id="rId2"/>
    <p:sldLayoutId id="2147483666" r:id="rId3"/>
    <p:sldLayoutId id="2147483667" r:id="rId4"/>
    <p:sldLayoutId id="2147483651" r:id="rId5"/>
    <p:sldLayoutId id="2147483660" r:id="rId6"/>
    <p:sldLayoutId id="2147483662" r:id="rId7"/>
    <p:sldLayoutId id="2147483661" r:id="rId8"/>
    <p:sldLayoutId id="2147483663" r:id="rId9"/>
    <p:sldLayoutId id="2147483664" r:id="rId10"/>
    <p:sldLayoutId id="2147483665" r:id="rId11"/>
    <p:sldLayoutId id="2147483655" r:id="rId12"/>
    <p:sldLayoutId id="2147483668" r:id="rId13"/>
    <p:sldLayoutId id="21474836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72" userDrawn="1">
          <p15:clr>
            <a:srgbClr val="F26B43"/>
          </p15:clr>
        </p15:guide>
        <p15:guide id="2" pos="7008" userDrawn="1">
          <p15:clr>
            <a:srgbClr val="F26B43"/>
          </p15:clr>
        </p15:guide>
        <p15:guide id="3" orient="horz" pos="8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DA68-A53F-5149-B349-06B8F5C2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07" y="5069122"/>
            <a:ext cx="10449791" cy="654924"/>
          </a:xfrm>
        </p:spPr>
        <p:txBody>
          <a:bodyPr/>
          <a:lstStyle/>
          <a:p>
            <a:r>
              <a:rPr lang="en-US" b="1" dirty="0">
                <a:latin typeface="Museo Slab 700" panose="02000000000000000000" pitchFamily="2" charset="77"/>
              </a:rPr>
              <a:t>FACILITATING RESEARCHER SUCCESS STANDALONE INITIATIVE PROPOSAL – April 23, 2021</a:t>
            </a:r>
            <a:br>
              <a:rPr lang="en-US" b="1" dirty="0">
                <a:latin typeface="Museo Slab 700" panose="02000000000000000000" pitchFamily="2" charset="77"/>
              </a:rPr>
            </a:br>
            <a:endParaRPr lang="en-US" b="1" dirty="0">
              <a:latin typeface="Museo Slab 700" panose="02000000000000000000" pitchFamily="2" charset="77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7BD8E8-801B-A440-AEC2-2A6D7AEC3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2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45B9A9-CDD4-45CD-A3AF-FC0BF1593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4620"/>
            <a:ext cx="10443883" cy="1057517"/>
          </a:xfrm>
        </p:spPr>
        <p:txBody>
          <a:bodyPr/>
          <a:lstStyle/>
          <a:p>
            <a:r>
              <a:rPr lang="en-US" sz="3600" dirty="0"/>
              <a:t>Comparison with Strategic Growth FTE Requests</a:t>
            </a:r>
          </a:p>
        </p:txBody>
      </p:sp>
      <p:pic>
        <p:nvPicPr>
          <p:cNvPr id="13" name="Picture 12" descr="The top chart indicates that this initiative requests an initial 6 FTEs for OSP and OGM, followed by another 2 FTEs for OPD to provide additional bandwidth. The bottom image notes the Enhancing Research Productivity Working group requests 4 FTEs for OPD (2 for large/complex grants and 2 for training grants).">
            <a:extLst>
              <a:ext uri="{FF2B5EF4-FFF2-40B4-BE49-F238E27FC236}">
                <a16:creationId xmlns:a16="http://schemas.microsoft.com/office/drawing/2014/main" id="{F1FFB558-528A-884B-A072-A4680C7F4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96" y="2121300"/>
            <a:ext cx="10325100" cy="32893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1240A81-AA2E-4F0F-BB15-D520B4B91832}"/>
              </a:ext>
            </a:extLst>
          </p:cNvPr>
          <p:cNvSpPr txBox="1">
            <a:spLocks/>
          </p:cNvSpPr>
          <p:nvPr/>
        </p:nvSpPr>
        <p:spPr>
          <a:xfrm>
            <a:off x="3803596" y="5490504"/>
            <a:ext cx="6067187" cy="52702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Museo Slab 300" panose="02000000000000000000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US" sz="2800" dirty="0">
                <a:latin typeface="+mn-lt"/>
                <a:ea typeface="Verdana" panose="020B0604030504040204" pitchFamily="34" charset="0"/>
              </a:rPr>
              <a:t>Total of </a:t>
            </a:r>
            <a:r>
              <a:rPr lang="en-US" sz="2800" b="1" dirty="0">
                <a:latin typeface="+mn-lt"/>
                <a:ea typeface="Verdana" panose="020B0604030504040204" pitchFamily="34" charset="0"/>
              </a:rPr>
              <a:t>12 new FTE </a:t>
            </a:r>
            <a:r>
              <a:rPr lang="en-US" sz="2800" dirty="0">
                <a:latin typeface="+mn-lt"/>
                <a:ea typeface="Verdana" panose="020B0604030504040204" pitchFamily="34" charset="0"/>
              </a:rPr>
              <a:t>over three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4DD3A-69E4-45BC-88D8-E92D27D0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26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F754751-648D-3247-9612-111C64ED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95400"/>
            <a:ext cx="10133556" cy="673605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5" name="object 15" descr="Question mark graphic">
            <a:extLst>
              <a:ext uri="{FF2B5EF4-FFF2-40B4-BE49-F238E27FC236}">
                <a16:creationId xmlns:a16="http://schemas.microsoft.com/office/drawing/2014/main" id="{C4D043FB-DFE9-E94F-824E-B27475DE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02" y="1969005"/>
            <a:ext cx="3810001" cy="3797810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0CC21A6B-E6AD-3241-A2E5-2712ED3E5F88}"/>
              </a:ext>
            </a:extLst>
          </p:cNvPr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Museo Slab 900"/>
                <a:ea typeface="Museo Slab 900"/>
                <a:cs typeface="Museo Slab 900"/>
                <a:sym typeface="Museo Slab 900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45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C3FDF-D11E-4FD8-B2FE-87F538D8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04584"/>
            <a:ext cx="10058400" cy="1057517"/>
          </a:xfrm>
        </p:spPr>
        <p:txBody>
          <a:bodyPr/>
          <a:lstStyle/>
          <a:p>
            <a:r>
              <a:rPr lang="en-US" sz="3600" dirty="0"/>
              <a:t>Data on OPD (Proposal Development)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AAD28-1C29-4C65-873C-1D5D4F14F21F}"/>
              </a:ext>
            </a:extLst>
          </p:cNvPr>
          <p:cNvSpPr txBox="1"/>
          <p:nvPr/>
        </p:nvSpPr>
        <p:spPr>
          <a:xfrm>
            <a:off x="1490317" y="1997082"/>
            <a:ext cx="9187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OPD Count of Proposals by Category (June 2016-June 2020)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C2EEC0A-44FD-477F-9DDD-D8EC7D159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49298"/>
              </p:ext>
            </p:extLst>
          </p:nvPr>
        </p:nvGraphicFramePr>
        <p:xfrm>
          <a:off x="2373267" y="2559656"/>
          <a:ext cx="7421245" cy="1160860"/>
        </p:xfrm>
        <a:graphic>
          <a:graphicData uri="http://schemas.openxmlformats.org/drawingml/2006/table">
            <a:tbl>
              <a:tblPr firstRow="1"/>
              <a:tblGrid>
                <a:gridCol w="1940656">
                  <a:extLst>
                    <a:ext uri="{9D8B030D-6E8A-4147-A177-3AD203B41FA5}">
                      <a16:colId xmlns:a16="http://schemas.microsoft.com/office/drawing/2014/main" val="2626343452"/>
                    </a:ext>
                  </a:extLst>
                </a:gridCol>
                <a:gridCol w="1223398">
                  <a:extLst>
                    <a:ext uri="{9D8B030D-6E8A-4147-A177-3AD203B41FA5}">
                      <a16:colId xmlns:a16="http://schemas.microsoft.com/office/drawing/2014/main" val="683431122"/>
                    </a:ext>
                  </a:extLst>
                </a:gridCol>
                <a:gridCol w="1418095">
                  <a:extLst>
                    <a:ext uri="{9D8B030D-6E8A-4147-A177-3AD203B41FA5}">
                      <a16:colId xmlns:a16="http://schemas.microsoft.com/office/drawing/2014/main" val="3384539095"/>
                    </a:ext>
                  </a:extLst>
                </a:gridCol>
                <a:gridCol w="1275704">
                  <a:extLst>
                    <a:ext uri="{9D8B030D-6E8A-4147-A177-3AD203B41FA5}">
                      <a16:colId xmlns:a16="http://schemas.microsoft.com/office/drawing/2014/main" val="1289890159"/>
                    </a:ext>
                  </a:extLst>
                </a:gridCol>
                <a:gridCol w="1563392">
                  <a:extLst>
                    <a:ext uri="{9D8B030D-6E8A-4147-A177-3AD203B41FA5}">
                      <a16:colId xmlns:a16="http://schemas.microsoft.com/office/drawing/2014/main" val="3665736411"/>
                    </a:ext>
                  </a:extLst>
                </a:gridCol>
              </a:tblGrid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Proposal Category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Awarded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Pending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Declined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b="1" u="none" strike="noStrike" dirty="0"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054455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Large/Complex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31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20506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Early Career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103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203003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Other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>
                          <a:effectLst/>
                        </a:rPr>
                        <a:t>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195474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Total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43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52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156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500" u="none" strike="noStrike" dirty="0">
                          <a:effectLst/>
                        </a:rPr>
                        <a:t>251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4957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485B095-5DAB-476D-8F63-81DD584606E8}"/>
              </a:ext>
            </a:extLst>
          </p:cNvPr>
          <p:cNvSpPr txBox="1"/>
          <p:nvPr/>
        </p:nvSpPr>
        <p:spPr>
          <a:xfrm>
            <a:off x="3830482" y="3995189"/>
            <a:ext cx="4506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Award rate for Large/Complex:  23%</a:t>
            </a:r>
          </a:p>
          <a:p>
            <a:pPr algn="ctr"/>
            <a:r>
              <a:rPr lang="en-US" sz="2000" dirty="0"/>
              <a:t>Award rate for Early Career:  12%</a:t>
            </a:r>
          </a:p>
          <a:p>
            <a:pPr algn="ctr"/>
            <a:r>
              <a:rPr lang="en-US" sz="2000" dirty="0"/>
              <a:t>WEIGHTED AWARD RATE:  17%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1FA5D0-0BF9-4AF9-B17F-8078C244DAD7}"/>
              </a:ext>
            </a:extLst>
          </p:cNvPr>
          <p:cNvSpPr/>
          <p:nvPr/>
        </p:nvSpPr>
        <p:spPr>
          <a:xfrm>
            <a:off x="1485870" y="5098364"/>
            <a:ext cx="9196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To date, in FY 2021, a total of 5 *new* proposals over $10M were submitted by SBU to external federal sponsors.  OPD supported 4 of the 5.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AD74D8-55E0-417C-BA1D-CBE5A5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92D08-976F-5F4E-9BF3-81305F0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7288"/>
            <a:ext cx="10058400" cy="521738"/>
          </a:xfrm>
        </p:spPr>
        <p:txBody>
          <a:bodyPr/>
          <a:lstStyle/>
          <a:p>
            <a:r>
              <a:rPr lang="en-US" sz="3600" dirty="0">
                <a:latin typeface="Effra" panose="020B0603020203020204"/>
                <a:ea typeface="Verdana" panose="020B0604030504040204" pitchFamily="34" charset="0"/>
              </a:rPr>
              <a:t>Data on OSP, OGM, OPD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31951-4081-4695-AAA2-A27B917D0627}"/>
              </a:ext>
            </a:extLst>
          </p:cNvPr>
          <p:cNvSpPr txBox="1"/>
          <p:nvPr/>
        </p:nvSpPr>
        <p:spPr>
          <a:xfrm>
            <a:off x="2280377" y="1972818"/>
            <a:ext cx="685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High-level Overview of Current Activity Level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D67150-E292-430B-A565-296EB2231E98}"/>
              </a:ext>
            </a:extLst>
          </p:cNvPr>
          <p:cNvGraphicFramePr>
            <a:graphicFrameLocks noGrp="1"/>
          </p:cNvGraphicFramePr>
          <p:nvPr/>
        </p:nvGraphicFramePr>
        <p:xfrm>
          <a:off x="2384854" y="2502946"/>
          <a:ext cx="6520673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1411">
                  <a:extLst>
                    <a:ext uri="{9D8B030D-6E8A-4147-A177-3AD203B41FA5}">
                      <a16:colId xmlns:a16="http://schemas.microsoft.com/office/drawing/2014/main" val="3985289711"/>
                    </a:ext>
                  </a:extLst>
                </a:gridCol>
                <a:gridCol w="717642">
                  <a:extLst>
                    <a:ext uri="{9D8B030D-6E8A-4147-A177-3AD203B41FA5}">
                      <a16:colId xmlns:a16="http://schemas.microsoft.com/office/drawing/2014/main" val="3983902015"/>
                    </a:ext>
                  </a:extLst>
                </a:gridCol>
                <a:gridCol w="3221620">
                  <a:extLst>
                    <a:ext uri="{9D8B030D-6E8A-4147-A177-3AD203B41FA5}">
                      <a16:colId xmlns:a16="http://schemas.microsoft.com/office/drawing/2014/main" val="3500895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Unit in OVPR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 of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3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Sponsored Programs  (pre awards) &amp;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Grants Management (post awards)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2234 awards per year,  1600 proposals per year, $249M expenditures through RF per year, $190M of which are externally sponsored awards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6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Office of Proposal Development (proposal development team)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 proposals per year (20 large/complex over $3M; 30 early career)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2062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56F2540-E357-4B8B-B52D-6F10D66E736D}"/>
              </a:ext>
            </a:extLst>
          </p:cNvPr>
          <p:cNvSpPr txBox="1"/>
          <p:nvPr/>
        </p:nvSpPr>
        <p:spPr>
          <a:xfrm>
            <a:off x="4626227" y="5589318"/>
            <a:ext cx="436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Data source:  Report Center, </a:t>
            </a:r>
            <a:r>
              <a:rPr lang="en-US" dirty="0" err="1"/>
              <a:t>myResearch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79058-4FA1-C44F-B978-3F625A50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1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BE193-C249-4A4B-A38C-F9D9C012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72302"/>
            <a:ext cx="10058400" cy="462373"/>
          </a:xfrm>
        </p:spPr>
        <p:txBody>
          <a:bodyPr/>
          <a:lstStyle/>
          <a:p>
            <a:r>
              <a:rPr lang="en-US" sz="3600" dirty="0"/>
              <a:t>OGM Benefits / Risks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5817E-D0DB-3644-B411-07CE903A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989186"/>
            <a:ext cx="10058400" cy="4142824"/>
          </a:xfrm>
        </p:spPr>
        <p:txBody>
          <a:bodyPr/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Streamline processes that can be viewed as problematic by reducing the administrative tasks for researchers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Increase efficiency in OGM and between other departments (i.e., HR and Finance teams)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Provide critical centralized support for all personnel costs charged to sponsored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Provide strong internal controls necessary for sponsor compliance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Risks: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No expected risks from this recommendation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4EEBB-6B16-CA44-989E-100C0C0F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11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BE193-C249-4A4B-A38C-F9D9C012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389224"/>
            <a:ext cx="10058400" cy="462373"/>
          </a:xfrm>
        </p:spPr>
        <p:txBody>
          <a:bodyPr/>
          <a:lstStyle/>
          <a:p>
            <a:r>
              <a:rPr lang="en-US" sz="3600" dirty="0"/>
              <a:t>OSP Benefits / Risks</a:t>
            </a:r>
            <a:endParaRPr lang="en-US" sz="3600" b="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5817E-D0DB-3644-B411-07CE903A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99" y="2057309"/>
            <a:ext cx="10363201" cy="4142824"/>
          </a:xfrm>
        </p:spPr>
        <p:txBody>
          <a:bodyPr/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Increase volume of clinical trials contracts and increase the speed of contracts turnaround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Increase administrative support to individual PI proposals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Increase campus compliance with sub-award processes and greatly enhance researcher encounters with sub-awardees</a:t>
            </a:r>
          </a:p>
          <a:p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30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Risks: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 No expected risks from this recommendation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4EEBB-6B16-CA44-989E-100C0C0F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5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BE193-C249-4A4B-A38C-F9D9C012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77288"/>
            <a:ext cx="10058400" cy="462373"/>
          </a:xfrm>
        </p:spPr>
        <p:txBody>
          <a:bodyPr/>
          <a:lstStyle/>
          <a:p>
            <a:r>
              <a:rPr lang="en-US" sz="3600" dirty="0"/>
              <a:t>OPD Benefits / Risks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5817E-D0DB-3644-B411-07CE903A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1971565"/>
            <a:ext cx="10363201" cy="4142824"/>
          </a:xfrm>
        </p:spPr>
        <p:txBody>
          <a:bodyPr/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In the first year, the new specialists would each bring in $2.8M in new external award dollars and $525K IDC earnings. This increase is expected to continue annually.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Working with Proposal Specialists will significantly reduce the administrative work of the research team (PI, co-PIs, etc.).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Having centrally managed proposal development support provides an incentive for projects to align with institutional research priorities, making it more feasible to reach institutional research goals. It also provides a more consistent framework for the proposal development process, which improves the administration's reputation among internal researchers as well as external sponsors and stakeholders.</a:t>
            </a:r>
          </a:p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Risks: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No expected risks from this recommendation.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4EEBB-6B16-CA44-989E-100C0C0F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46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92D08-976F-5F4E-9BF3-81305F0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420" y="1146795"/>
            <a:ext cx="10260502" cy="521738"/>
          </a:xfrm>
        </p:spPr>
        <p:txBody>
          <a:bodyPr/>
          <a:lstStyle/>
          <a:p>
            <a:r>
              <a:rPr lang="en-US" sz="2400" dirty="0"/>
              <a:t>FACILITATING RESEARCHER SUCCESS (FRS) STANDALONE INITIATIVE PROPOSAL</a:t>
            </a:r>
            <a:endParaRPr lang="en-US" sz="2400" dirty="0">
              <a:latin typeface="Effra" panose="020B0603020203020204"/>
              <a:ea typeface="Verdana" panose="020B060403050404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20444-1D96-0E46-B9E2-D4DCF86ED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3716" y="1754741"/>
            <a:ext cx="9888908" cy="581976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900" b="1" dirty="0"/>
              <a:t>Co-Chairs:  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900" dirty="0"/>
              <a:t>Richard J. Reeder, VPR</a:t>
            </a:r>
          </a:p>
          <a:p>
            <a:pPr marL="742950" lvl="1" indent="-285750">
              <a:spcBef>
                <a:spcPts val="0"/>
              </a:spcBef>
            </a:pPr>
            <a:r>
              <a:rPr lang="en-US" sz="1900" dirty="0"/>
              <a:t>Nina Maung, </a:t>
            </a:r>
            <a:r>
              <a:rPr lang="en-US" sz="1900" dirty="0">
                <a:cs typeface="Calibri" panose="020F0502020204030204" pitchFamily="34" charset="0"/>
              </a:rPr>
              <a:t>AVPR</a:t>
            </a:r>
          </a:p>
          <a:p>
            <a:r>
              <a:rPr lang="en-US" sz="1900" b="1" dirty="0"/>
              <a:t>Initiative Type: </a:t>
            </a:r>
            <a:r>
              <a:rPr lang="en-US" sz="1900" dirty="0"/>
              <a:t>Support and growth of federal awards and other R&amp;D Expenditures</a:t>
            </a:r>
          </a:p>
          <a:p>
            <a:r>
              <a:rPr lang="en-US" sz="1900" b="1" dirty="0"/>
              <a:t>Problem Statement: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Current staffing in pre- and post awards insufficient to meet investigator demands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Lean staffing hinder growth, especially for center-scale, multi-investigator proposals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The 2017 FRS study recommended additional FTEs for OPD and OSP/OGM, but were not provided. Same need emerged independently in </a:t>
            </a:r>
            <a:r>
              <a:rPr lang="en-US" sz="1900" i="1" dirty="0"/>
              <a:t>Strategic Budget Initiative</a:t>
            </a:r>
            <a:r>
              <a:rPr lang="en-US" sz="1900" dirty="0"/>
              <a:t> </a:t>
            </a:r>
          </a:p>
          <a:p>
            <a:r>
              <a:rPr lang="en-US" sz="1900" b="1" dirty="0"/>
              <a:t>Opportunity:  </a:t>
            </a:r>
            <a:r>
              <a:rPr lang="en-US" sz="1900" dirty="0"/>
              <a:t>Add 8 FTE in staged approach to expand research growth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79058-4FA1-C44F-B978-3F625A50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5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92D08-976F-5F4E-9BF3-81305F0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63640"/>
            <a:ext cx="10058400" cy="521738"/>
          </a:xfrm>
        </p:spPr>
        <p:txBody>
          <a:bodyPr/>
          <a:lstStyle/>
          <a:p>
            <a:r>
              <a:rPr lang="en-US" sz="3600" dirty="0">
                <a:latin typeface="Effra" panose="020B0603020203020204"/>
                <a:ea typeface="Verdana" panose="020B0604030504040204" pitchFamily="34" charset="0"/>
              </a:rPr>
              <a:t>Overview of Sponsored Programs, Grant Management &amp; Proposal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31951-4081-4695-AAA2-A27B917D0627}"/>
              </a:ext>
            </a:extLst>
          </p:cNvPr>
          <p:cNvSpPr txBox="1"/>
          <p:nvPr/>
        </p:nvSpPr>
        <p:spPr>
          <a:xfrm>
            <a:off x="4652173" y="2251749"/>
            <a:ext cx="3013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RF Activity  Overview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D67150-E292-430B-A565-296EB2231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521438"/>
              </p:ext>
            </p:extLst>
          </p:nvPr>
        </p:nvGraphicFramePr>
        <p:xfrm>
          <a:off x="776088" y="2904030"/>
          <a:ext cx="10765332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5125">
                  <a:extLst>
                    <a:ext uri="{9D8B030D-6E8A-4147-A177-3AD203B41FA5}">
                      <a16:colId xmlns:a16="http://schemas.microsoft.com/office/drawing/2014/main" val="3985289711"/>
                    </a:ext>
                  </a:extLst>
                </a:gridCol>
                <a:gridCol w="883839">
                  <a:extLst>
                    <a:ext uri="{9D8B030D-6E8A-4147-A177-3AD203B41FA5}">
                      <a16:colId xmlns:a16="http://schemas.microsoft.com/office/drawing/2014/main" val="3983902015"/>
                    </a:ext>
                  </a:extLst>
                </a:gridCol>
                <a:gridCol w="3926368">
                  <a:extLst>
                    <a:ext uri="{9D8B030D-6E8A-4147-A177-3AD203B41FA5}">
                      <a16:colId xmlns:a16="http://schemas.microsoft.com/office/drawing/2014/main" val="3500895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Unit in OVPR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Activity (Annually)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37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Office of Sponsored Programs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i="1" dirty="0"/>
                        <a:t>OSP  </a:t>
                      </a:r>
                      <a:r>
                        <a:rPr lang="en-US" sz="2000" dirty="0"/>
                        <a:t>(pre-award)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dirty="0"/>
                        <a:t>Office of Grants Management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i="1" dirty="0"/>
                        <a:t>OGM </a:t>
                      </a:r>
                      <a:r>
                        <a:rPr lang="en-US" sz="2000" dirty="0"/>
                        <a:t>(post-award)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2,200 awards,  1,600 proposals</a:t>
                      </a:r>
                    </a:p>
                    <a:p>
                      <a:pPr algn="ctr"/>
                      <a:r>
                        <a:rPr lang="en-US" sz="2000" dirty="0"/>
                        <a:t> $249 M expenditures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6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Office of Proposal Development</a:t>
                      </a:r>
                      <a:r>
                        <a:rPr lang="en-US" sz="2000" dirty="0"/>
                        <a:t>, </a:t>
                      </a:r>
                      <a:r>
                        <a:rPr lang="en-US" sz="2000" b="1" i="1" dirty="0"/>
                        <a:t>OPD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(proposal development)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 proposals</a:t>
                      </a:r>
                    </a:p>
                    <a:p>
                      <a:pPr algn="ctr"/>
                      <a:r>
                        <a:rPr lang="en-US" sz="2000" dirty="0"/>
                        <a:t>(20 large/complex; 30 early career)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20622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79058-4FA1-C44F-B978-3F625A50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2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692D08-976F-5F4E-9BF3-81305F0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421" y="1078423"/>
            <a:ext cx="10058400" cy="521738"/>
          </a:xfrm>
        </p:spPr>
        <p:txBody>
          <a:bodyPr/>
          <a:lstStyle/>
          <a:p>
            <a:r>
              <a:rPr lang="en-US" sz="3600" dirty="0">
                <a:latin typeface="Effra" panose="020B0603020203020204"/>
                <a:ea typeface="Verdana" panose="020B0604030504040204" pitchFamily="34" charset="0"/>
              </a:rPr>
              <a:t>Current State: Benchmarking across SUNY</a:t>
            </a:r>
          </a:p>
        </p:txBody>
      </p:sp>
      <p:grpSp>
        <p:nvGrpSpPr>
          <p:cNvPr id="3" name="Group 2" descr="Image is a horizontal bar graph that shows total direct expenditures across more than 2 dozen SUNY schools and FTE composition by locations (i.e.: RF v SUNY percentages). Stony Brook sits at the top at $249M. Buffalo is just behind at $164M. We have fewer staff, but 50% higher expenditures. ">
            <a:extLst>
              <a:ext uri="{FF2B5EF4-FFF2-40B4-BE49-F238E27FC236}">
                <a16:creationId xmlns:a16="http://schemas.microsoft.com/office/drawing/2014/main" id="{0C1F8280-0C76-CA4F-BE8F-AB01B8FAB13B}"/>
              </a:ext>
            </a:extLst>
          </p:cNvPr>
          <p:cNvGrpSpPr/>
          <p:nvPr/>
        </p:nvGrpSpPr>
        <p:grpSpPr>
          <a:xfrm>
            <a:off x="2458652" y="1542662"/>
            <a:ext cx="7659757" cy="5108984"/>
            <a:chOff x="2458652" y="1407563"/>
            <a:chExt cx="7659757" cy="51089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B7323E-FC8A-4823-888E-69109CE58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8652" y="1407563"/>
              <a:ext cx="7659757" cy="5108984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3D11C7C-D112-4C0B-8BC4-7ACBCC850DBB}"/>
                </a:ext>
              </a:extLst>
            </p:cNvPr>
            <p:cNvSpPr/>
            <p:nvPr/>
          </p:nvSpPr>
          <p:spPr>
            <a:xfrm>
              <a:off x="9279987" y="2248088"/>
              <a:ext cx="708075" cy="293475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D79058-4FA1-C44F-B978-3F625A50D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7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81AE-F8A8-9549-BCC2-0E55C7E3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853" y="1364639"/>
            <a:ext cx="10058400" cy="1057517"/>
          </a:xfrm>
        </p:spPr>
        <p:txBody>
          <a:bodyPr/>
          <a:lstStyle/>
          <a:p>
            <a:r>
              <a:rPr lang="en-US" sz="3600" dirty="0">
                <a:latin typeface="Effra" panose="020B0603020203020204"/>
                <a:ea typeface="Verdana" panose="020B0604030504040204" pitchFamily="34" charset="0"/>
              </a:rPr>
              <a:t>What We Learned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124B85-AA87-4FFA-B5C0-9BDC48E946C0}"/>
              </a:ext>
            </a:extLst>
          </p:cNvPr>
          <p:cNvSpPr txBox="1"/>
          <p:nvPr/>
        </p:nvSpPr>
        <p:spPr>
          <a:xfrm>
            <a:off x="988829" y="1931966"/>
            <a:ext cx="8999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Comparison of SBU &amp; UB Activity Level</a:t>
            </a:r>
          </a:p>
          <a:p>
            <a:r>
              <a:rPr lang="en-US" sz="2400" i="1" dirty="0"/>
              <a:t>Office of Sponsored Programs </a:t>
            </a:r>
            <a:r>
              <a:rPr lang="en-US" sz="2400" dirty="0"/>
              <a:t>and </a:t>
            </a:r>
            <a:r>
              <a:rPr lang="en-US" sz="2400" i="1" dirty="0"/>
              <a:t>Office of Grants Management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AF1D426-73E3-4B70-BA65-8A79C7ED1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372792"/>
              </p:ext>
            </p:extLst>
          </p:nvPr>
        </p:nvGraphicFramePr>
        <p:xfrm>
          <a:off x="1043421" y="2906463"/>
          <a:ext cx="8773952" cy="1188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351314">
                  <a:extLst>
                    <a:ext uri="{9D8B030D-6E8A-4147-A177-3AD203B41FA5}">
                      <a16:colId xmlns:a16="http://schemas.microsoft.com/office/drawing/2014/main" val="3985289711"/>
                    </a:ext>
                  </a:extLst>
                </a:gridCol>
                <a:gridCol w="1083449">
                  <a:extLst>
                    <a:ext uri="{9D8B030D-6E8A-4147-A177-3AD203B41FA5}">
                      <a16:colId xmlns:a16="http://schemas.microsoft.com/office/drawing/2014/main" val="3983902015"/>
                    </a:ext>
                  </a:extLst>
                </a:gridCol>
                <a:gridCol w="3258030">
                  <a:extLst>
                    <a:ext uri="{9D8B030D-6E8A-4147-A177-3AD203B41FA5}">
                      <a16:colId xmlns:a16="http://schemas.microsoft.com/office/drawing/2014/main" val="3500895711"/>
                    </a:ext>
                  </a:extLst>
                </a:gridCol>
                <a:gridCol w="2081159">
                  <a:extLst>
                    <a:ext uri="{9D8B030D-6E8A-4147-A177-3AD203B41FA5}">
                      <a16:colId xmlns:a16="http://schemas.microsoft.com/office/drawing/2014/main" val="1098644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Institution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FTE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RF Expenditures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$/FTE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137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U. Buffalo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41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$164 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4.0 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569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Stony Brook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37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$249 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6.7 M</a:t>
                      </a: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67755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9CFAE-DA22-6543-8B46-485CB02D5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293275"/>
            <a:ext cx="10408073" cy="18123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Expenditures 50% higher, staff 10% lower than 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 burden per FTE at SBU 70% higher than UB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 would require </a:t>
            </a:r>
            <a:r>
              <a:rPr lang="en-US" sz="2800" b="1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62 FTE </a:t>
            </a:r>
            <a:r>
              <a:rPr 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US" sz="2800" b="1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+25 FTE</a:t>
            </a:r>
            <a:r>
              <a:rPr lang="en-US" sz="28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) for parity with UB</a:t>
            </a:r>
            <a:endParaRPr lang="en-US" sz="2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29C15-F5C7-3A4E-B8FF-263C5307B0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7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C3FDF-D11E-4FD8-B2FE-87F538D88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27616"/>
            <a:ext cx="10058400" cy="1057517"/>
          </a:xfrm>
        </p:spPr>
        <p:txBody>
          <a:bodyPr/>
          <a:lstStyle/>
          <a:p>
            <a:r>
              <a:rPr lang="en-US" sz="3600" dirty="0"/>
              <a:t>Data on Office of Proposal Development (OPD)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2E77E-080F-4FF0-9E6E-8611B6AD506C}"/>
              </a:ext>
            </a:extLst>
          </p:cNvPr>
          <p:cNvSpPr txBox="1"/>
          <p:nvPr/>
        </p:nvSpPr>
        <p:spPr>
          <a:xfrm>
            <a:off x="2722309" y="1492598"/>
            <a:ext cx="637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OPD Awarded Proposals (June 2016-June 2020)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E1B4AD7-7EE4-4F7F-8855-863368860D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87145"/>
              </p:ext>
            </p:extLst>
          </p:nvPr>
        </p:nvGraphicFramePr>
        <p:xfrm>
          <a:off x="1728786" y="2069749"/>
          <a:ext cx="8261566" cy="1846660"/>
        </p:xfrm>
        <a:graphic>
          <a:graphicData uri="http://schemas.openxmlformats.org/drawingml/2006/table">
            <a:tbl>
              <a:tblPr firstRow="1"/>
              <a:tblGrid>
                <a:gridCol w="2079767">
                  <a:extLst>
                    <a:ext uri="{9D8B030D-6E8A-4147-A177-3AD203B41FA5}">
                      <a16:colId xmlns:a16="http://schemas.microsoft.com/office/drawing/2014/main" val="2380824460"/>
                    </a:ext>
                  </a:extLst>
                </a:gridCol>
                <a:gridCol w="2166962">
                  <a:extLst>
                    <a:ext uri="{9D8B030D-6E8A-4147-A177-3AD203B41FA5}">
                      <a16:colId xmlns:a16="http://schemas.microsoft.com/office/drawing/2014/main" val="1647718121"/>
                    </a:ext>
                  </a:extLst>
                </a:gridCol>
                <a:gridCol w="2575219">
                  <a:extLst>
                    <a:ext uri="{9D8B030D-6E8A-4147-A177-3AD203B41FA5}">
                      <a16:colId xmlns:a16="http://schemas.microsoft.com/office/drawing/2014/main" val="2486494740"/>
                    </a:ext>
                  </a:extLst>
                </a:gridCol>
                <a:gridCol w="1439618">
                  <a:extLst>
                    <a:ext uri="{9D8B030D-6E8A-4147-A177-3AD203B41FA5}">
                      <a16:colId xmlns:a16="http://schemas.microsoft.com/office/drawing/2014/main" val="2002850963"/>
                    </a:ext>
                  </a:extLst>
                </a:gridCol>
              </a:tblGrid>
              <a:tr h="4607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Proposal Category</a:t>
                      </a: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Award Direct Costs ($M)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Award Indirect Costs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Award Amount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422993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Large/Complex</a:t>
                      </a: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$ 50.6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$10.1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$60.8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103762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Early Career</a:t>
                      </a: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$ 5.7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$2.5 M 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$8.2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35381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Other</a:t>
                      </a: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$ 2.6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$0.6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 $3.2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86244"/>
                  </a:ext>
                </a:extLst>
              </a:tr>
              <a:tr h="2321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Grand Total</a:t>
                      </a:r>
                    </a:p>
                  </a:txBody>
                  <a:tcPr marL="3572" marR="3572" marT="357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$59.0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$13.1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2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$72.1 M</a:t>
                      </a:r>
                    </a:p>
                  </a:txBody>
                  <a:tcPr marL="3572" marR="3572" marT="3572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5562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DAF7E51-B333-40F2-80AC-3482FA0495BB}"/>
              </a:ext>
            </a:extLst>
          </p:cNvPr>
          <p:cNvSpPr txBox="1"/>
          <p:nvPr/>
        </p:nvSpPr>
        <p:spPr>
          <a:xfrm>
            <a:off x="3574562" y="4029344"/>
            <a:ext cx="5526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" indent="0">
              <a:buSzPts val="3200"/>
              <a:buNone/>
            </a:pPr>
            <a:r>
              <a:rPr lang="en-US" sz="2400" dirty="0">
                <a:solidFill>
                  <a:schemeClr val="dk1"/>
                </a:solidFill>
              </a:rPr>
              <a:t>Annually, per Specialist:</a:t>
            </a:r>
          </a:p>
          <a:p>
            <a:pPr marL="368300" indent="-342900"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$ 2.8M in new external award dollars </a:t>
            </a:r>
          </a:p>
          <a:p>
            <a:pPr marL="368300" indent="-342900"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$ 525k in IDC earnings</a:t>
            </a:r>
          </a:p>
          <a:p>
            <a:pPr marL="368300" indent="-342900"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Cost = $142k ($100k + $42k fringe)</a:t>
            </a:r>
          </a:p>
          <a:p>
            <a:pPr marL="368300" indent="-342900">
              <a:buSzPts val="32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</a:rPr>
              <a:t>IDC ROI = </a:t>
            </a:r>
            <a:r>
              <a:rPr lang="en-US" sz="2400" b="1" dirty="0">
                <a:solidFill>
                  <a:schemeClr val="dk1"/>
                </a:solidFill>
              </a:rPr>
              <a:t>3.7</a:t>
            </a:r>
            <a:r>
              <a:rPr lang="en-US" sz="2400" b="1" dirty="0">
                <a:solidFill>
                  <a:schemeClr val="dk1"/>
                </a:solidFill>
                <a:sym typeface="Symbol" panose="05050102010706020507" pitchFamily="18" charset="2"/>
              </a:rPr>
              <a:t></a:t>
            </a:r>
            <a:endParaRPr lang="en-US" sz="2400" b="1" dirty="0">
              <a:solidFill>
                <a:schemeClr val="dk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AD74D8-55E0-417C-BA1D-CBE5A5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00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9EEF-3FD7-284A-B330-B82BB9AE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47396"/>
            <a:ext cx="9646693" cy="732326"/>
          </a:xfrm>
        </p:spPr>
        <p:txBody>
          <a:bodyPr/>
          <a:lstStyle/>
          <a:p>
            <a:r>
              <a:rPr lang="en-US" sz="3600" dirty="0"/>
              <a:t>Recommendation: Add 8 FTE to support proposals and awards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6DE32-89EE-D047-BAD6-01FB45419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229850"/>
            <a:ext cx="10210322" cy="4789489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en-US" sz="1900" b="1" u="sng" dirty="0"/>
              <a:t>Immediate Investments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b="1" dirty="0"/>
              <a:t>1 FTE </a:t>
            </a:r>
            <a:r>
              <a:rPr lang="en-US" sz="1900" dirty="0"/>
              <a:t>to OGM for HR matters (payroll forms, salary offset, cost share, effort reporting) 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b="1" dirty="0"/>
              <a:t>1 FTE </a:t>
            </a:r>
            <a:r>
              <a:rPr lang="en-US" sz="1900" dirty="0"/>
              <a:t>to OGM as Facilitator for urgent /complex matters that span several post award offices (travel, accounts payable, human resources, etc.)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b="1" dirty="0"/>
              <a:t>2 FTE </a:t>
            </a:r>
            <a:r>
              <a:rPr lang="en-US" sz="1900" dirty="0"/>
              <a:t>to OPD for increased proposal development</a:t>
            </a:r>
          </a:p>
          <a:p>
            <a:pPr>
              <a:spcBef>
                <a:spcPts val="500"/>
              </a:spcBef>
            </a:pPr>
            <a:r>
              <a:rPr lang="en-US" sz="1900" b="1" u="sng" dirty="0"/>
              <a:t>Investments in Fiscal Year 2022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b="1" dirty="0"/>
              <a:t>1 FTE </a:t>
            </a:r>
            <a:r>
              <a:rPr lang="en-US" sz="1900" dirty="0"/>
              <a:t>to OSP for increased clinical trials contracts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1900" b="1" dirty="0"/>
              <a:t>1 FTE </a:t>
            </a:r>
            <a:r>
              <a:rPr lang="en-US" sz="1900" dirty="0"/>
              <a:t>to OSP for broader support to individual PIs and post award actions</a:t>
            </a:r>
          </a:p>
          <a:p>
            <a:pPr>
              <a:spcBef>
                <a:spcPts val="500"/>
              </a:spcBef>
            </a:pPr>
            <a:r>
              <a:rPr lang="en-US" sz="1900" b="1" u="sng" dirty="0"/>
              <a:t>Investments by Fiscal Year 2023</a:t>
            </a:r>
          </a:p>
          <a:p>
            <a:pPr marL="3429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tx1"/>
                </a:solidFill>
                <a:latin typeface="Museo Slab 300" panose="02000000000000000000" pitchFamily="2" charset="77"/>
              </a:rPr>
              <a:t>1 FTE </a:t>
            </a:r>
            <a:r>
              <a:rPr lang="en-US" sz="1900" dirty="0">
                <a:solidFill>
                  <a:schemeClr val="tx1"/>
                </a:solidFill>
                <a:latin typeface="Museo Slab 300" panose="02000000000000000000" pitchFamily="2" charset="77"/>
              </a:rPr>
              <a:t>to OSP and </a:t>
            </a:r>
            <a:r>
              <a:rPr lang="en-US" sz="1900" b="1" dirty="0">
                <a:solidFill>
                  <a:schemeClr val="tx1"/>
                </a:solidFill>
                <a:latin typeface="Museo Slab 300" panose="02000000000000000000" pitchFamily="2" charset="77"/>
              </a:rPr>
              <a:t>1 FTE </a:t>
            </a:r>
            <a:r>
              <a:rPr lang="en-US" sz="1900" dirty="0">
                <a:solidFill>
                  <a:schemeClr val="tx1"/>
                </a:solidFill>
                <a:latin typeface="Museo Slab 300" panose="02000000000000000000" pitchFamily="2" charset="77"/>
              </a:rPr>
              <a:t>to OGM for specialized subcontracts team to expedite outgoing subcontracts, including billing reporting and close-out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F07ED-DE22-8446-932C-D9A4D7C96D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02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CBCFAB-36EC-634A-8518-53A9654F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47396"/>
            <a:ext cx="9646693" cy="732326"/>
          </a:xfrm>
        </p:spPr>
        <p:txBody>
          <a:bodyPr/>
          <a:lstStyle/>
          <a:p>
            <a:r>
              <a:rPr lang="en-US" sz="3600" dirty="0"/>
              <a:t>Cost/Benefit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4D3DF5-3F3A-3C4F-A5A8-E75C1DFD6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788532"/>
            <a:ext cx="10560156" cy="4346444"/>
          </a:xfrm>
        </p:spPr>
        <p:txBody>
          <a:bodyPr lIns="0" tIns="0" rIns="0" bIns="0" anchor="t"/>
          <a:lstStyle/>
          <a:p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</a:t>
            </a:r>
          </a:p>
          <a:p>
            <a:pPr marL="296863" marR="0" lvl="0" indent="-2841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More competitive proposals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 more research expenditures / more IDC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296863" marR="0" lvl="0" indent="-2841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Reduced admin burden on faculty 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anose="05050102010706020507" pitchFamily="18" charset="2"/>
              </a:rPr>
              <a:t> less inertia to prepare proposals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Calibri"/>
            </a:endParaRPr>
          </a:p>
          <a:p>
            <a:pPr marL="296863" marR="0" lvl="0" indent="-2841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Calibri"/>
              </a:rPr>
              <a:t>Streamlined process, better sponsor compliance</a:t>
            </a:r>
          </a:p>
          <a:p>
            <a:pPr>
              <a:spcBef>
                <a:spcPts val="180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Cost/Investment</a:t>
            </a:r>
          </a:p>
          <a:p>
            <a:pPr marL="296863" lvl="1" indent="-284163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One-time investment: 4 FTE</a:t>
            </a:r>
          </a:p>
          <a:p>
            <a:pPr marL="296863" lvl="1" indent="-284163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Ongoing:  2 FTE/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($300k/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over two additional years (8 FTE total, $1.2M/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total)</a:t>
            </a:r>
          </a:p>
          <a:p>
            <a:pPr>
              <a:spcBef>
                <a:spcPts val="1800"/>
              </a:spcBef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Ease of Implementation</a:t>
            </a:r>
          </a:p>
          <a:p>
            <a:pPr marL="296863" lvl="1" indent="-284163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Moderate: requires initial investment for long-term return</a:t>
            </a:r>
          </a:p>
          <a:p>
            <a:pPr marL="296863" lvl="1" indent="-284163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– 6 months to start; complete in four (4) years</a:t>
            </a:r>
          </a:p>
          <a:p>
            <a:pPr marL="296863" lvl="1" indent="-284163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Negligible cultural risk; broadly accepted idea by campus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97561F-89C6-0F47-B8F7-5A02A40A5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22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BE193-C249-4A4B-A38C-F9D9C012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02527"/>
            <a:ext cx="10058400" cy="462373"/>
          </a:xfrm>
        </p:spPr>
        <p:txBody>
          <a:bodyPr/>
          <a:lstStyle/>
          <a:p>
            <a:r>
              <a:rPr lang="en-US" sz="3600" dirty="0"/>
              <a:t>Implementation Considerations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D5817E-D0DB-3644-B411-07CE903A0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99" y="2224585"/>
            <a:ext cx="10363201" cy="4061341"/>
          </a:xfrm>
        </p:spPr>
        <p:txBody>
          <a:bodyPr/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No SUNY barriers to implementation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No internal rules/policies that would impact implementation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No internal resistance expected because new positions would improve current processes across the university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Verdana" panose="020B0604030504040204" pitchFamily="34" charset="0"/>
              </a:rPr>
              <a:t>Return on investment will be continuously evaluated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C4EEBB-6B16-CA44-989E-100C0C0FA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DF26-E5C1-7243-A0E0-6304CF8365A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00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90355 Powerpoint_Template_BrandFonts_WIDE" id="{5D14662A-8BAA-4A48-8855-CB64C93D5119}" vid="{5D2E4CAD-B484-674D-8639-085B21DC4B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5477</TotalTime>
  <Words>1115</Words>
  <Application>Microsoft Macintosh PowerPoint</Application>
  <PresentationFormat>Widescreen</PresentationFormat>
  <Paragraphs>186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Museo Slab 700</vt:lpstr>
      <vt:lpstr>Effra Heavy</vt:lpstr>
      <vt:lpstr>Museo Slab 900</vt:lpstr>
      <vt:lpstr>Museo Slab 500</vt:lpstr>
      <vt:lpstr>Calibri</vt:lpstr>
      <vt:lpstr>Arial</vt:lpstr>
      <vt:lpstr>Museo Slab 300</vt:lpstr>
      <vt:lpstr>Courier New</vt:lpstr>
      <vt:lpstr>Verdana</vt:lpstr>
      <vt:lpstr>Effra</vt:lpstr>
      <vt:lpstr>Office Theme</vt:lpstr>
      <vt:lpstr>FACILITATING RESEARCHER SUCCESS STANDALONE INITIATIVE PROPOSAL – April 23, 2021 </vt:lpstr>
      <vt:lpstr>FACILITATING RESEARCHER SUCCESS (FRS) STANDALONE INITIATIVE PROPOSAL</vt:lpstr>
      <vt:lpstr>Overview of Sponsored Programs, Grant Management &amp; Proposal Development</vt:lpstr>
      <vt:lpstr>Current State: Benchmarking across SUNY</vt:lpstr>
      <vt:lpstr>What We Learned</vt:lpstr>
      <vt:lpstr>Data on Office of Proposal Development (OPD)</vt:lpstr>
      <vt:lpstr>Recommendation: Add 8 FTE to support proposals and awards</vt:lpstr>
      <vt:lpstr>Cost/Benefit</vt:lpstr>
      <vt:lpstr>Implementation Considerations</vt:lpstr>
      <vt:lpstr>Comparison with Strategic Growth FTE Requests</vt:lpstr>
      <vt:lpstr>Questions</vt:lpstr>
      <vt:lpstr>Data on OPD (Proposal Development)</vt:lpstr>
      <vt:lpstr>Data on OSP, OGM, OPD</vt:lpstr>
      <vt:lpstr>OGM Benefits / Risks</vt:lpstr>
      <vt:lpstr>OSP Benefits / Risks</vt:lpstr>
      <vt:lpstr>OPD Benefits / Risks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Researcher Success Standalone Initiative Proposal </dc:title>
  <dc:subject/>
  <dc:creator/>
  <cp:keywords/>
  <dc:description/>
  <cp:lastModifiedBy>Allison Schwartz</cp:lastModifiedBy>
  <cp:revision>227</cp:revision>
  <cp:lastPrinted>2018-10-25T20:35:58Z</cp:lastPrinted>
  <dcterms:created xsi:type="dcterms:W3CDTF">2021-01-25T17:09:51Z</dcterms:created>
  <dcterms:modified xsi:type="dcterms:W3CDTF">2021-06-22T15:23:33Z</dcterms:modified>
  <cp:category/>
</cp:coreProperties>
</file>