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4" r:id="rId1"/>
  </p:sldMasterIdLst>
  <p:notesMasterIdLst>
    <p:notesMasterId r:id="rId19"/>
  </p:notesMasterIdLst>
  <p:handoutMasterIdLst>
    <p:handoutMasterId r:id="rId20"/>
  </p:handoutMasterIdLst>
  <p:sldIdLst>
    <p:sldId id="263" r:id="rId2"/>
    <p:sldId id="270" r:id="rId3"/>
    <p:sldId id="290" r:id="rId4"/>
    <p:sldId id="275" r:id="rId5"/>
    <p:sldId id="272" r:id="rId6"/>
    <p:sldId id="273" r:id="rId7"/>
    <p:sldId id="276" r:id="rId8"/>
    <p:sldId id="274" r:id="rId9"/>
    <p:sldId id="285" r:id="rId10"/>
    <p:sldId id="289" r:id="rId11"/>
    <p:sldId id="287" r:id="rId12"/>
    <p:sldId id="291" r:id="rId13"/>
    <p:sldId id="288" r:id="rId14"/>
    <p:sldId id="278" r:id="rId15"/>
    <p:sldId id="279" r:id="rId16"/>
    <p:sldId id="280" r:id="rId17"/>
    <p:sldId id="264" r:id="rId18"/>
  </p:sldIdLst>
  <p:sldSz cx="9144000" cy="5143500" type="screen16x9"/>
  <p:notesSz cx="6858000" cy="9144000"/>
  <p:embeddedFontLst>
    <p:embeddedFont>
      <p:font typeface="Alumni Sans" pitchFamily="2" charset="0"/>
      <p:regular r:id="rId21"/>
      <p:bold r:id="rId22"/>
      <p:italic r:id="rId23"/>
      <p:boldItalic r:id="rId24"/>
    </p:embeddedFont>
    <p:embeddedFont>
      <p:font typeface="Bitter" pitchFamily="2"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7" userDrawn="1">
          <p15:clr>
            <a:srgbClr val="747775"/>
          </p15:clr>
        </p15:guide>
        <p15:guide id="4" orient="horz" pos="288" userDrawn="1">
          <p15:clr>
            <a:srgbClr val="747775"/>
          </p15:clr>
        </p15:guide>
        <p15:guide id="5"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Leibowitz" initials="" lastIdx="41" clrIdx="0"/>
  <p:cmAuthor id="1" name="Allison Seal" initials="" lastIdx="6" clrIdx="1"/>
  <p:cmAuthor id="2" name="Loren Moss Meyer" initials="" lastIdx="1" clrIdx="2"/>
  <p:cmAuthor id="3" name="Michael Wilke" initials="" lastIdx="1" clrIdx="3"/>
  <p:cmAuthor id="4" name="Jody Towers" initials="" lastIdx="5" clrIdx="4"/>
  <p:cmAuthor id="5" name="Jose Muniz" initials=""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73103" autoAdjust="0"/>
  </p:normalViewPr>
  <p:slideViewPr>
    <p:cSldViewPr snapToGrid="0">
      <p:cViewPr varScale="1">
        <p:scale>
          <a:sx n="83" d="100"/>
          <a:sy n="83" d="100"/>
        </p:scale>
        <p:origin x="1406" y="288"/>
      </p:cViewPr>
      <p:guideLst>
        <p:guide orient="horz" pos="327"/>
        <p:guide orient="horz" pos="288"/>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1242C8-9D00-61C4-7344-AD473E7CDD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EB529F-D1ED-D877-1D0D-DDE3A8583F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17C115-BDD2-EA41-9D8A-2647D4153228}" type="datetimeFigureOut">
              <a:rPr lang="en-US" smtClean="0"/>
              <a:t>2/13/2025</a:t>
            </a:fld>
            <a:endParaRPr lang="en-US"/>
          </a:p>
        </p:txBody>
      </p:sp>
      <p:sp>
        <p:nvSpPr>
          <p:cNvPr id="4" name="Footer Placeholder 3">
            <a:extLst>
              <a:ext uri="{FF2B5EF4-FFF2-40B4-BE49-F238E27FC236}">
                <a16:creationId xmlns:a16="http://schemas.microsoft.com/office/drawing/2014/main" id="{97BA171C-40C0-79D7-0C72-AF063F8C78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316003-62B3-BE1B-4593-3D7BD03493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1B7AF1-2A28-D243-863D-226EA425CEB4}" type="slidenum">
              <a:rPr lang="en-US" smtClean="0"/>
              <a:t>‹#›</a:t>
            </a:fld>
            <a:endParaRPr lang="en-US"/>
          </a:p>
        </p:txBody>
      </p:sp>
    </p:spTree>
    <p:extLst>
      <p:ext uri="{BB962C8B-B14F-4D97-AF65-F5344CB8AC3E}">
        <p14:creationId xmlns:p14="http://schemas.microsoft.com/office/powerpoint/2010/main" val="25278207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THERESA</a:t>
            </a:r>
          </a:p>
          <a:p>
            <a:r>
              <a:rPr lang="en-US" dirty="0"/>
              <a:t>Brief rundown of data governance at SBU</a:t>
            </a:r>
          </a:p>
          <a:p>
            <a:pPr lvl="1"/>
            <a:r>
              <a:rPr lang="en-US" dirty="0"/>
              <a:t>Values </a:t>
            </a:r>
          </a:p>
          <a:p>
            <a:pPr lvl="1"/>
            <a:r>
              <a:rPr lang="en-US" dirty="0"/>
              <a:t>Structure/members</a:t>
            </a:r>
          </a:p>
          <a:p>
            <a:pPr lvl="1"/>
            <a:r>
              <a:rPr lang="en-US" dirty="0"/>
              <a:t>Some initiatives</a:t>
            </a:r>
          </a:p>
        </p:txBody>
      </p:sp>
    </p:spTree>
    <p:extLst>
      <p:ext uri="{BB962C8B-B14F-4D97-AF65-F5344CB8AC3E}">
        <p14:creationId xmlns:p14="http://schemas.microsoft.com/office/powerpoint/2010/main" val="1657410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THERESA </a:t>
            </a:r>
          </a:p>
          <a:p>
            <a:r>
              <a:rPr lang="en-US" dirty="0"/>
              <a:t>Website dedicated to Data Governance (formerly on IRPE website)</a:t>
            </a:r>
          </a:p>
          <a:p>
            <a:r>
              <a:rPr lang="en-US" dirty="0"/>
              <a:t>Go to webpage</a:t>
            </a:r>
          </a:p>
          <a:p>
            <a:r>
              <a:rPr lang="en-US" dirty="0"/>
              <a:t>Highlights of year</a:t>
            </a:r>
          </a:p>
          <a:p>
            <a:endParaRPr lang="en-US" dirty="0"/>
          </a:p>
        </p:txBody>
      </p:sp>
    </p:spTree>
    <p:extLst>
      <p:ext uri="{BB962C8B-B14F-4D97-AF65-F5344CB8AC3E}">
        <p14:creationId xmlns:p14="http://schemas.microsoft.com/office/powerpoint/2010/main" val="1494475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b="0" i="0" dirty="0">
                <a:solidFill>
                  <a:srgbClr val="000000"/>
                </a:solidFill>
                <a:effectLst/>
                <a:latin typeface="Bitter" pitchFamily="2" charset="0"/>
              </a:rPr>
              <a:t>The Data Governance Council is charged with establishing standards for university reports that make use of the data under its purview. Report standards have been developed to promote clear communication about data and to empower data users to meet their responsibilities to:</a:t>
            </a:r>
          </a:p>
          <a:p>
            <a:pPr algn="l"/>
            <a:r>
              <a:rPr lang="en-US" sz="1100" b="0" i="0" dirty="0">
                <a:solidFill>
                  <a:srgbClr val="000000"/>
                </a:solidFill>
                <a:effectLst/>
                <a:latin typeface="Bitter" pitchFamily="2" charset="0"/>
              </a:rPr>
              <a:t>2a. recognize that institutional data and information derived from it are potentially complex. Make efforts to understand the source, meaning and proper use of the data through training sessions, utilizing data dictionaries and knowledge of supporting system processes; and</a:t>
            </a:r>
            <a:br>
              <a:rPr lang="en-US" sz="1100" b="0" i="0" dirty="0">
                <a:solidFill>
                  <a:srgbClr val="000000"/>
                </a:solidFill>
                <a:effectLst/>
                <a:latin typeface="Bitter" pitchFamily="2" charset="0"/>
              </a:rPr>
            </a:br>
            <a:br>
              <a:rPr lang="en-US" sz="1100" b="0" i="0" dirty="0">
                <a:solidFill>
                  <a:srgbClr val="000000"/>
                </a:solidFill>
                <a:effectLst/>
                <a:latin typeface="Bitter" pitchFamily="2" charset="0"/>
              </a:rPr>
            </a:br>
            <a:r>
              <a:rPr lang="en-US" sz="1100" b="0" i="0" dirty="0">
                <a:solidFill>
                  <a:srgbClr val="000000"/>
                </a:solidFill>
                <a:effectLst/>
                <a:latin typeface="Bitter" pitchFamily="2" charset="0"/>
              </a:rPr>
              <a:t>2b. include information about the data source and criteria when distributing data, reports and ad hoc analytics to guard against misinterpretations of data.</a:t>
            </a:r>
          </a:p>
          <a:p>
            <a:endParaRPr lang="en-US" dirty="0"/>
          </a:p>
        </p:txBody>
      </p:sp>
    </p:spTree>
    <p:extLst>
      <p:ext uri="{BB962C8B-B14F-4D97-AF65-F5344CB8AC3E}">
        <p14:creationId xmlns:p14="http://schemas.microsoft.com/office/powerpoint/2010/main" val="2868811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dirty="0"/>
              <a:t>Data Assets </a:t>
            </a:r>
            <a:r>
              <a:rPr lang="en-US" sz="1100" dirty="0"/>
              <a:t>are information-based resources, comprised of University Data, including repositories, systems, and services.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Brightspace, file share with survey results - yes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Photoshop or zoom- not- while it is an application it does not store university data.</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b="1"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dirty="0"/>
              <a:t>Data Trustees: </a:t>
            </a:r>
            <a:r>
              <a:rPr lang="en-US" dirty="0"/>
              <a:t>Senior leaders who have the ultimate responsibility for designated data assets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285750" indent="-285750">
              <a:buFont typeface="Arial" panose="020B0604020202020204" pitchFamily="34" charset="0"/>
              <a:buChar char="•"/>
            </a:pPr>
            <a:r>
              <a:rPr lang="en-US" dirty="0"/>
              <a:t>The new Policy on Data and Data Access requires each data asset to have DATA ACCESS Management procedures which document how users may access data.</a:t>
            </a:r>
          </a:p>
          <a:p>
            <a:pPr marL="605790" lvl="1" indent="-285750"/>
            <a:r>
              <a:rPr lang="en-US" sz="1400" dirty="0"/>
              <a:t>See </a:t>
            </a:r>
            <a:r>
              <a:rPr lang="en-US" sz="1400" dirty="0">
                <a:solidFill>
                  <a:schemeClr val="bg1"/>
                </a:solidFill>
              </a:rPr>
              <a:t>stonybrook.edu/policy </a:t>
            </a: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b="1" dirty="0"/>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dirty="0"/>
              <a:t>Full list : https://www.stonybrook.edu/commcms/datagovernance/resources/DataAssets.php</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To access the Data Asset Inventory, users must log in via SSO/NetID.</a:t>
            </a:r>
            <a:endParaRPr lang="en-US" b="0" dirty="0"/>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b="0" dirty="0"/>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dirty="0"/>
              <a:t>Please let us know about </a:t>
            </a:r>
            <a:r>
              <a:rPr lang="en-US" b="1" dirty="0"/>
              <a:t>New assets or assets not previously identified</a:t>
            </a:r>
          </a:p>
          <a:p>
            <a:endParaRPr lang="en-US" dirty="0"/>
          </a:p>
        </p:txBody>
      </p:sp>
    </p:spTree>
    <p:extLst>
      <p:ext uri="{BB962C8B-B14F-4D97-AF65-F5344CB8AC3E}">
        <p14:creationId xmlns:p14="http://schemas.microsoft.com/office/powerpoint/2010/main" val="341698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THERESA</a:t>
            </a:r>
          </a:p>
          <a:p>
            <a:r>
              <a:rPr lang="en-US" dirty="0"/>
              <a:t>Go to </a:t>
            </a:r>
            <a:r>
              <a:rPr lang="en-US"/>
              <a:t>DATA Cookbook </a:t>
            </a:r>
            <a:endParaRPr lang="en-US" dirty="0"/>
          </a:p>
        </p:txBody>
      </p:sp>
    </p:spTree>
    <p:extLst>
      <p:ext uri="{BB962C8B-B14F-4D97-AF65-F5344CB8AC3E}">
        <p14:creationId xmlns:p14="http://schemas.microsoft.com/office/powerpoint/2010/main" val="672537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ARIELLE</a:t>
            </a:r>
          </a:p>
        </p:txBody>
      </p:sp>
    </p:spTree>
    <p:extLst>
      <p:ext uri="{BB962C8B-B14F-4D97-AF65-F5344CB8AC3E}">
        <p14:creationId xmlns:p14="http://schemas.microsoft.com/office/powerpoint/2010/main" val="4258579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ARIELLE</a:t>
            </a:r>
          </a:p>
        </p:txBody>
      </p:sp>
    </p:spTree>
    <p:extLst>
      <p:ext uri="{BB962C8B-B14F-4D97-AF65-F5344CB8AC3E}">
        <p14:creationId xmlns:p14="http://schemas.microsoft.com/office/powerpoint/2010/main" val="1703367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THERESA</a:t>
            </a:r>
            <a:endParaRPr lang="en-US" dirty="0"/>
          </a:p>
        </p:txBody>
      </p:sp>
    </p:spTree>
    <p:extLst>
      <p:ext uri="{BB962C8B-B14F-4D97-AF65-F5344CB8AC3E}">
        <p14:creationId xmlns:p14="http://schemas.microsoft.com/office/powerpoint/2010/main" val="63470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CA739-A4D4-2424-B4E7-572433E16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A22029-6F8A-69E0-743F-8756A87427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43058C-B990-D851-ADFF-06D5A6A93174}"/>
              </a:ext>
            </a:extLst>
          </p:cNvPr>
          <p:cNvSpPr>
            <a:spLocks noGrp="1"/>
          </p:cNvSpPr>
          <p:nvPr>
            <p:ph type="body" idx="1"/>
          </p:nvPr>
        </p:nvSpPr>
        <p:spPr/>
        <p:txBody>
          <a:bodyPr/>
          <a:lstStyle/>
          <a:p>
            <a:r>
              <a:rPr lang="en-US" dirty="0"/>
              <a:t>THERESA</a:t>
            </a:r>
          </a:p>
          <a:p>
            <a:r>
              <a:rPr lang="en-US" dirty="0"/>
              <a:t>Agenda</a:t>
            </a:r>
          </a:p>
          <a:p>
            <a:pPr lvl="1"/>
            <a:r>
              <a:rPr lang="en-US" dirty="0"/>
              <a:t>Brief rundown of data governance at SBU</a:t>
            </a:r>
          </a:p>
          <a:p>
            <a:pPr lvl="2"/>
            <a:r>
              <a:rPr lang="en-US" dirty="0"/>
              <a:t>Values </a:t>
            </a:r>
          </a:p>
          <a:p>
            <a:pPr lvl="2"/>
            <a:r>
              <a:rPr lang="en-US" dirty="0"/>
              <a:t>Structure/members</a:t>
            </a:r>
          </a:p>
          <a:p>
            <a:pPr lvl="2"/>
            <a:r>
              <a:rPr lang="en-US" dirty="0"/>
              <a:t>Some accomplishments</a:t>
            </a:r>
          </a:p>
          <a:p>
            <a:endParaRPr lang="en-US" dirty="0"/>
          </a:p>
          <a:p>
            <a:r>
              <a:rPr lang="en-US" dirty="0"/>
              <a:t>Background of Data Governance at SBU:</a:t>
            </a:r>
          </a:p>
          <a:p>
            <a:pPr lvl="1"/>
            <a:r>
              <a:rPr lang="en-US" dirty="0"/>
              <a:t>Started in 2016 from the Project 50 forward Steering Committee’s initiative to improve SBUs data infrastructure. </a:t>
            </a:r>
          </a:p>
          <a:p>
            <a:pPr lvl="1"/>
            <a:r>
              <a:rPr lang="en-US" dirty="0"/>
              <a:t>Began meeting Spring of 2017 with 11 members</a:t>
            </a:r>
          </a:p>
          <a:p>
            <a:pPr lvl="1"/>
            <a:r>
              <a:rPr lang="en-US" dirty="0"/>
              <a:t>Original SCOPE- PS and Data Warehouse</a:t>
            </a:r>
          </a:p>
          <a:p>
            <a:pPr lvl="1"/>
            <a:r>
              <a:rPr lang="en-US" dirty="0"/>
              <a:t>Volunteers from various departments now Arielle</a:t>
            </a:r>
          </a:p>
          <a:p>
            <a:pPr lvl="1"/>
            <a:endParaRPr lang="en-US" dirty="0"/>
          </a:p>
          <a:p>
            <a:pPr lvl="1"/>
            <a:endParaRPr lang="en-US" dirty="0"/>
          </a:p>
        </p:txBody>
      </p:sp>
    </p:spTree>
    <p:extLst>
      <p:ext uri="{BB962C8B-B14F-4D97-AF65-F5344CB8AC3E}">
        <p14:creationId xmlns:p14="http://schemas.microsoft.com/office/powerpoint/2010/main" val="44271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Theresa</a:t>
            </a:r>
          </a:p>
          <a:p>
            <a:r>
              <a:rPr lang="en-US" dirty="0"/>
              <a:t>Foundation of what we are talking about today.</a:t>
            </a:r>
          </a:p>
          <a:p>
            <a:r>
              <a:rPr lang="en-US" dirty="0"/>
              <a:t>Data Governance as a concept ……….</a:t>
            </a:r>
          </a:p>
          <a:p>
            <a:r>
              <a:rPr lang="en-US" sz="1100" b="0" i="0" dirty="0">
                <a:solidFill>
                  <a:srgbClr val="001D35"/>
                </a:solidFill>
                <a:effectLst/>
                <a:latin typeface="Google Sans"/>
              </a:rPr>
              <a:t>Essentially, it's about managing how data is handled and used within the organization to be able to make informed decisions based on reliable information. </a:t>
            </a:r>
            <a:endParaRPr lang="en-US" dirty="0"/>
          </a:p>
        </p:txBody>
      </p:sp>
    </p:spTree>
    <p:extLst>
      <p:ext uri="{BB962C8B-B14F-4D97-AF65-F5344CB8AC3E}">
        <p14:creationId xmlns:p14="http://schemas.microsoft.com/office/powerpoint/2010/main" val="964053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ARIELLE:</a:t>
            </a:r>
          </a:p>
          <a:p>
            <a:pPr marL="171450" indent="-171450"/>
            <a:endParaRPr lang="en-US" dirty="0"/>
          </a:p>
          <a:p>
            <a:pPr marL="171450" indent="-171450"/>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DESIGNATE DECISION-MAKING BODY:  Facilitates the improvement of the university’s data infrastructure and advancements of institutional goals for operational excellence.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ESTABLISH EXPECTATIONS:  Establish expectations for how the university’s administrative data is defined, produced, used, stored, and destroyed.</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MAINTAIN DATA QUALITY: Develop and execute procedures and systems to maintain and improve data quality.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FORMALIZE BEHAVIOR: Formalize data dictionaries and descriptions of architecture. Designate individuals to provide stewardship. Maintain timelines for data quality checks.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IMPROVE USER LITERACY AND USAGE: Recognize and address data complexities users come across. Provide trainings and allow input from users to improve data literacy, usage and governance.</a:t>
            </a:r>
          </a:p>
          <a:p>
            <a:pPr marL="171450" indent="-171450"/>
            <a:endParaRPr lang="en-US" dirty="0"/>
          </a:p>
          <a:p>
            <a:pPr marL="171450" indent="-171450"/>
            <a:endParaRPr lang="en-US" dirty="0"/>
          </a:p>
          <a:p>
            <a:pPr marL="171450" indent="-171450"/>
            <a:endParaRPr lang="en-US" dirty="0"/>
          </a:p>
          <a:p>
            <a:pPr marL="171450" indent="-171450"/>
            <a:r>
              <a:rPr lang="en-US" dirty="0"/>
              <a:t>Why we love data governance</a:t>
            </a:r>
          </a:p>
          <a:p>
            <a:pPr marL="171450" indent="-171450"/>
            <a:r>
              <a:rPr lang="en-US" dirty="0"/>
              <a:t>Why does stony brook love data governance</a:t>
            </a:r>
          </a:p>
          <a:p>
            <a:pPr marL="171450" indent="-171450"/>
            <a:endParaRPr lang="en-US" dirty="0"/>
          </a:p>
        </p:txBody>
      </p:sp>
    </p:spTree>
    <p:extLst>
      <p:ext uri="{BB962C8B-B14F-4D97-AF65-F5344CB8AC3E}">
        <p14:creationId xmlns:p14="http://schemas.microsoft.com/office/powerpoint/2010/main" val="2499949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ABFAE-81B2-8A17-82C4-63C8DD5132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E26895-BF40-AF16-7E9C-4C77311FFB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20355E-4772-9BB6-6498-45BBFE91CE92}"/>
              </a:ext>
            </a:extLst>
          </p:cNvPr>
          <p:cNvSpPr>
            <a:spLocks noGrp="1"/>
          </p:cNvSpPr>
          <p:nvPr>
            <p:ph type="body" idx="1"/>
          </p:nvPr>
        </p:nvSpPr>
        <p:spPr/>
        <p:txBody>
          <a:bodyPr/>
          <a:lstStyle/>
          <a:p>
            <a:pPr marL="158750" indent="0">
              <a:buNone/>
            </a:pPr>
            <a:r>
              <a:rPr lang="en-US" dirty="0"/>
              <a:t>ARIELLE</a:t>
            </a:r>
          </a:p>
          <a:p>
            <a:r>
              <a:rPr lang="en-US" dirty="0"/>
              <a:t>Emphasize:</a:t>
            </a:r>
          </a:p>
          <a:p>
            <a:pPr lvl="1"/>
            <a:r>
              <a:rPr lang="en-US" dirty="0"/>
              <a:t>Data quality, and </a:t>
            </a:r>
          </a:p>
          <a:p>
            <a:pPr lvl="1"/>
            <a:r>
              <a:rPr lang="en-US" dirty="0"/>
              <a:t>Data protection </a:t>
            </a:r>
          </a:p>
          <a:p>
            <a:pPr lvl="1"/>
            <a:endParaRPr lang="en-US" dirty="0"/>
          </a:p>
          <a:p>
            <a:pPr marL="285750" indent="-285750">
              <a:buFont typeface="Arial" panose="020B0604020202020204" pitchFamily="34" charset="0"/>
              <a:buChar char="•"/>
            </a:pPr>
            <a:r>
              <a:rPr lang="en-US" b="1" dirty="0"/>
              <a:t>Shared Assets:</a:t>
            </a:r>
            <a:r>
              <a:rPr lang="en-US" dirty="0"/>
              <a:t>  Data and information are shared organizational resources that constitute valuable assets.</a:t>
            </a:r>
          </a:p>
          <a:p>
            <a:pPr marL="285750" indent="-285750">
              <a:buFont typeface="Arial" panose="020B0604020202020204" pitchFamily="34" charset="0"/>
              <a:buChar char="•"/>
            </a:pPr>
            <a:r>
              <a:rPr lang="en-US" b="1" dirty="0"/>
              <a:t>Stewardship: </a:t>
            </a:r>
            <a:r>
              <a:rPr lang="en-US" dirty="0"/>
              <a:t>Employees have a responsibility for the curation of data, ensuring it's collected, stored, and maintained for future use.</a:t>
            </a:r>
          </a:p>
          <a:p>
            <a:pPr marL="285750" indent="-285750">
              <a:buFont typeface="Arial" panose="020B0604020202020204" pitchFamily="34" charset="0"/>
              <a:buChar char="•"/>
            </a:pPr>
            <a:r>
              <a:rPr lang="en-US" b="1" dirty="0"/>
              <a:t>Quality: </a:t>
            </a:r>
            <a:r>
              <a:rPr lang="en-US" dirty="0"/>
              <a:t>Data quality is actively monitored and maintained to ensure it retains its value.</a:t>
            </a:r>
          </a:p>
          <a:p>
            <a:pPr marL="742950" marR="0" lvl="1"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dirty="0"/>
              <a:t>Making sure data is clean, accurate and complete</a:t>
            </a:r>
          </a:p>
          <a:p>
            <a:pPr marL="285750" indent="-285750">
              <a:buFont typeface="Arial" panose="020B0604020202020204" pitchFamily="34" charset="0"/>
              <a:buChar char="•"/>
            </a:pPr>
            <a:r>
              <a:rPr lang="en-US" b="1" dirty="0"/>
              <a:t>Privacy and Confidentiality: </a:t>
            </a:r>
            <a:r>
              <a:rPr lang="en-US" dirty="0"/>
              <a:t>Maintaining individual privacy and confidentiality of records is a primary outcome of data management. </a:t>
            </a:r>
          </a:p>
          <a:p>
            <a:pPr lvl="0"/>
            <a:endParaRPr lang="en-US" dirty="0"/>
          </a:p>
        </p:txBody>
      </p:sp>
    </p:spTree>
    <p:extLst>
      <p:ext uri="{BB962C8B-B14F-4D97-AF65-F5344CB8AC3E}">
        <p14:creationId xmlns:p14="http://schemas.microsoft.com/office/powerpoint/2010/main" val="4022096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C940D-B42C-3D60-85F4-D12F491D5A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7B564-88B6-1292-F199-997E0F3C81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A74949-9D16-09E0-4E73-43F72D32397C}"/>
              </a:ext>
            </a:extLst>
          </p:cNvPr>
          <p:cNvSpPr>
            <a:spLocks noGrp="1"/>
          </p:cNvSpPr>
          <p:nvPr>
            <p:ph type="body" idx="1"/>
          </p:nvPr>
        </p:nvSpPr>
        <p:spPr/>
        <p:txBody>
          <a:bodyPr/>
          <a:lstStyle/>
          <a:p>
            <a:pPr marL="158750" indent="0">
              <a:buNone/>
            </a:pPr>
            <a:r>
              <a:rPr lang="en-US" dirty="0"/>
              <a:t>ARIELLE:</a:t>
            </a:r>
          </a:p>
        </p:txBody>
      </p:sp>
    </p:spTree>
    <p:extLst>
      <p:ext uri="{BB962C8B-B14F-4D97-AF65-F5344CB8AC3E}">
        <p14:creationId xmlns:p14="http://schemas.microsoft.com/office/powerpoint/2010/main" val="3152060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t>THERESA:</a:t>
            </a:r>
          </a:p>
          <a:p>
            <a:pPr marL="0" indent="0">
              <a:buFont typeface="Arial" panose="020B0604020202020204" pitchFamily="34" charset="0"/>
              <a:buNone/>
            </a:pPr>
            <a:r>
              <a:rPr lang="en-US" sz="1200" b="1" dirty="0"/>
              <a:t>Data Governance structure at SBU.</a:t>
            </a:r>
          </a:p>
          <a:p>
            <a:pPr marL="171450" indent="-171450"/>
            <a:r>
              <a:rPr lang="en-US" sz="1200" b="1" dirty="0"/>
              <a:t>VP Council at top</a:t>
            </a:r>
          </a:p>
          <a:p>
            <a:pPr marL="285750" indent="-285750">
              <a:buFont typeface="Arial" panose="020B0604020202020204" pitchFamily="34" charset="0"/>
              <a:buChar char="•"/>
            </a:pPr>
            <a:r>
              <a:rPr lang="en-US" sz="1200" b="1" dirty="0"/>
              <a:t>Executive Sponsors: </a:t>
            </a:r>
            <a:r>
              <a:rPr lang="en-US" sz="1200" dirty="0"/>
              <a:t>set high level priorities and direction and report to VP council</a:t>
            </a:r>
          </a:p>
          <a:p>
            <a:pPr marL="742950" lvl="1" indent="-285750">
              <a:buFont typeface="Arial" panose="020B0604020202020204" pitchFamily="34" charset="0"/>
              <a:buChar char="•"/>
            </a:pPr>
            <a:r>
              <a:rPr lang="en-US" sz="2000" b="0" i="0" dirty="0">
                <a:solidFill>
                  <a:srgbClr val="000000"/>
                </a:solidFill>
                <a:effectLst/>
                <a:latin typeface="Effra"/>
              </a:rPr>
              <a:t>Braden -Vice President for Educational and Institutional Effectiveness and </a:t>
            </a:r>
          </a:p>
          <a:p>
            <a:pPr marL="742950" lvl="1" indent="-285750">
              <a:buFont typeface="Arial" panose="020B0604020202020204" pitchFamily="34" charset="0"/>
              <a:buChar char="•"/>
            </a:pPr>
            <a:r>
              <a:rPr lang="en-US" sz="1200" dirty="0"/>
              <a:t>T. Simeon </a:t>
            </a:r>
            <a:r>
              <a:rPr lang="en-US" sz="1200" dirty="0" err="1"/>
              <a:t>Ananou</a:t>
            </a:r>
            <a:r>
              <a:rPr lang="en-US" sz="1200" dirty="0"/>
              <a:t> -Vice President for Information Technology and Chief Information Officer</a:t>
            </a:r>
          </a:p>
          <a:p>
            <a:pPr marL="285750" indent="-285750">
              <a:buFont typeface="Arial" panose="020B0604020202020204" pitchFamily="34" charset="0"/>
              <a:buChar char="•"/>
            </a:pPr>
            <a:r>
              <a:rPr lang="en-US" sz="1200" b="1" dirty="0"/>
              <a:t>Data Governance Council Members: </a:t>
            </a:r>
            <a:r>
              <a:rPr lang="en-US" sz="1200" b="0" dirty="0"/>
              <a:t>VPs or representatives</a:t>
            </a:r>
          </a:p>
          <a:p>
            <a:pPr marL="742950" lvl="1" indent="-285750">
              <a:buFont typeface="Arial" panose="020B0604020202020204" pitchFamily="34" charset="0"/>
              <a:buChar char="•"/>
            </a:pPr>
            <a:r>
              <a:rPr lang="en-US" sz="1200" dirty="0"/>
              <a:t>Recommend and implement institutional policy for data governance of university administrative data</a:t>
            </a:r>
          </a:p>
          <a:p>
            <a:pPr marL="742950" lvl="1" indent="-285750">
              <a:buFont typeface="Arial" panose="020B0604020202020204" pitchFamily="34" charset="0"/>
              <a:buChar char="•"/>
            </a:pPr>
            <a:r>
              <a:rPr lang="en-US" sz="1200" dirty="0"/>
              <a:t>Set specific projects that the council will focus on </a:t>
            </a:r>
          </a:p>
          <a:p>
            <a:pPr marL="1200150" lvl="2" indent="-285750">
              <a:buFont typeface="Arial" panose="020B0604020202020204" pitchFamily="34" charset="0"/>
              <a:buChar char="•"/>
            </a:pPr>
            <a:r>
              <a:rPr lang="en-US" sz="1200" dirty="0"/>
              <a:t>Communication campaign</a:t>
            </a:r>
          </a:p>
          <a:p>
            <a:pPr marL="1200150" lvl="2" indent="-285750">
              <a:buFont typeface="Arial" panose="020B0604020202020204" pitchFamily="34" charset="0"/>
              <a:buChar char="•"/>
            </a:pPr>
            <a:r>
              <a:rPr lang="en-US" sz="1200" dirty="0"/>
              <a:t>Data disposition to protect university in case of breach</a:t>
            </a:r>
          </a:p>
          <a:p>
            <a:pPr marL="1200150" lvl="2" indent="-285750">
              <a:buFont typeface="Arial" panose="020B0604020202020204" pitchFamily="34" charset="0"/>
              <a:buChar char="•"/>
            </a:pPr>
            <a:r>
              <a:rPr lang="en-US" sz="1200" dirty="0"/>
              <a:t>Guidelines for the appropriate use of data</a:t>
            </a:r>
          </a:p>
          <a:p>
            <a:pPr marL="285750" indent="-285750">
              <a:buFont typeface="Arial" panose="020B0604020202020204" pitchFamily="34" charset="0"/>
              <a:buChar char="•"/>
            </a:pPr>
            <a:r>
              <a:rPr lang="en-US" sz="1200" b="1" dirty="0"/>
              <a:t>Data Stewards:</a:t>
            </a:r>
          </a:p>
          <a:p>
            <a:pPr marL="605790" lvl="1" indent="-285750"/>
            <a:r>
              <a:rPr lang="en-US" dirty="0"/>
              <a:t>develop, maintain, and manage policies and procedures for the data asset</a:t>
            </a:r>
          </a:p>
          <a:p>
            <a:pPr marL="605790" marR="0" lvl="1" indent="-2857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dirty="0"/>
              <a:t>Give feedback about issues needing attention</a:t>
            </a:r>
            <a:endParaRPr lang="en-US" dirty="0"/>
          </a:p>
          <a:p>
            <a:pPr marL="605790" lvl="1" indent="-285750"/>
            <a:endParaRPr lang="en-US" dirty="0"/>
          </a:p>
          <a:p>
            <a:pPr marL="285750" indent="-285750">
              <a:buFont typeface="Arial" panose="020B0604020202020204" pitchFamily="34" charset="0"/>
              <a:buChar char="•"/>
            </a:pPr>
            <a:r>
              <a:rPr lang="en-US" sz="1200" b="1" dirty="0"/>
              <a:t>Data Custodians: </a:t>
            </a:r>
          </a:p>
          <a:p>
            <a:pPr marL="742950" lvl="1" indent="-285750">
              <a:buFont typeface="Arial" panose="020B0604020202020204" pitchFamily="34" charset="0"/>
              <a:buChar char="•"/>
            </a:pPr>
            <a:r>
              <a:rPr lang="en-US" sz="1200" dirty="0"/>
              <a:t>Implement and enforce security and access rules and policies; grant and remove access to specific users and/or data.</a:t>
            </a:r>
            <a:endParaRPr lang="en-US" sz="1200" b="1" dirty="0"/>
          </a:p>
          <a:p>
            <a:pPr marL="158750" indent="0">
              <a:buNone/>
            </a:pPr>
            <a:r>
              <a:rPr lang="en-US" b="1" i="0" dirty="0">
                <a:solidFill>
                  <a:srgbClr val="001D35"/>
                </a:solidFill>
                <a:effectLst/>
                <a:latin typeface="Google Sans"/>
              </a:rPr>
              <a:t>Data user:</a:t>
            </a:r>
          </a:p>
          <a:p>
            <a:pPr marL="457200" indent="-298450"/>
            <a:r>
              <a:rPr lang="en-US" dirty="0"/>
              <a:t>accesses, analyzes, and uses data</a:t>
            </a:r>
          </a:p>
          <a:p>
            <a:pPr marL="457200" indent="-298450"/>
            <a:r>
              <a:rPr lang="en-US" dirty="0"/>
              <a:t>Our goal is that it is: high Quality, accurate, and used correctly with in established parameters</a:t>
            </a:r>
          </a:p>
          <a:p>
            <a:pPr marL="158750" indent="0">
              <a:buNone/>
            </a:pPr>
            <a:endParaRPr lang="en-US" dirty="0"/>
          </a:p>
        </p:txBody>
      </p:sp>
    </p:spTree>
    <p:extLst>
      <p:ext uri="{BB962C8B-B14F-4D97-AF65-F5344CB8AC3E}">
        <p14:creationId xmlns:p14="http://schemas.microsoft.com/office/powerpoint/2010/main" val="1433721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members we love</a:t>
            </a:r>
          </a:p>
          <a:p>
            <a:r>
              <a:rPr lang="en-US" dirty="0"/>
              <a:t>THERESA</a:t>
            </a:r>
          </a:p>
          <a:p>
            <a:r>
              <a:rPr lang="en-US" dirty="0"/>
              <a:t>Areas represented on the DG Council</a:t>
            </a:r>
          </a:p>
        </p:txBody>
      </p:sp>
    </p:spTree>
    <p:extLst>
      <p:ext uri="{BB962C8B-B14F-4D97-AF65-F5344CB8AC3E}">
        <p14:creationId xmlns:p14="http://schemas.microsoft.com/office/powerpoint/2010/main" val="3651585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CF3B1-76FA-CDC6-DC11-AE98D4C36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50356-89CF-61AE-D9E2-C56494B9AB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C1EA6B-CF2F-FEC5-C82B-D29487879F63}"/>
              </a:ext>
            </a:extLst>
          </p:cNvPr>
          <p:cNvSpPr>
            <a:spLocks noGrp="1"/>
          </p:cNvSpPr>
          <p:nvPr>
            <p:ph type="body" idx="1"/>
          </p:nvPr>
        </p:nvSpPr>
        <p:spPr/>
        <p:txBody>
          <a:bodyPr/>
          <a:lstStyle/>
          <a:p>
            <a:r>
              <a:rPr lang="en-US" dirty="0"/>
              <a:t>THERESA</a:t>
            </a:r>
          </a:p>
        </p:txBody>
      </p:sp>
    </p:spTree>
    <p:extLst>
      <p:ext uri="{BB962C8B-B14F-4D97-AF65-F5344CB8AC3E}">
        <p14:creationId xmlns:p14="http://schemas.microsoft.com/office/powerpoint/2010/main" val="1326130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Google Shape;39;p12">
            <a:extLst>
              <a:ext uri="{FF2B5EF4-FFF2-40B4-BE49-F238E27FC236}">
                <a16:creationId xmlns:a16="http://schemas.microsoft.com/office/drawing/2014/main" id="{12DD8B6F-B285-AFE2-AABB-05289C7DE18A}"/>
              </a:ext>
            </a:extLst>
          </p:cNvPr>
          <p:cNvPicPr preferRelativeResize="0">
            <a:picLocks/>
          </p:cNvPicPr>
          <p:nvPr userDrawn="1"/>
        </p:nvPicPr>
        <p:blipFill>
          <a:blip r:embed="rId2"/>
          <a:srcRect/>
          <a:stretch/>
        </p:blipFill>
        <p:spPr>
          <a:xfrm>
            <a:off x="0" y="0"/>
            <a:ext cx="9144000" cy="5143500"/>
          </a:xfrm>
          <a:prstGeom prst="rect">
            <a:avLst/>
          </a:prstGeom>
          <a:noFill/>
          <a:ln>
            <a:noFill/>
          </a:ln>
        </p:spPr>
      </p:pic>
      <p:sp>
        <p:nvSpPr>
          <p:cNvPr id="2" name="Title 1">
            <a:extLst>
              <a:ext uri="{FF2B5EF4-FFF2-40B4-BE49-F238E27FC236}">
                <a16:creationId xmlns:a16="http://schemas.microsoft.com/office/drawing/2014/main" id="{E92E4854-DC22-AD20-92A5-6CE2036373BA}"/>
              </a:ext>
            </a:extLst>
          </p:cNvPr>
          <p:cNvSpPr>
            <a:spLocks noGrp="1"/>
          </p:cNvSpPr>
          <p:nvPr>
            <p:ph type="ctrTitle" hasCustomPrompt="1"/>
          </p:nvPr>
        </p:nvSpPr>
        <p:spPr>
          <a:xfrm>
            <a:off x="628651" y="1784152"/>
            <a:ext cx="6554244" cy="1790700"/>
          </a:xfrm>
          <a:prstGeom prst="rect">
            <a:avLst/>
          </a:prstGeom>
        </p:spPr>
        <p:txBody>
          <a:bodyPr lIns="0" anchor="b">
            <a:noAutofit/>
          </a:bodyPr>
          <a:lstStyle>
            <a:lvl1pPr algn="l">
              <a:lnSpc>
                <a:spcPct val="60000"/>
              </a:lnSpc>
              <a:defRPr sz="10000" baseline="0">
                <a:solidFill>
                  <a:schemeClr val="bg2"/>
                </a:solidFill>
              </a:defRPr>
            </a:lvl1pPr>
          </a:lstStyle>
          <a:p>
            <a:r>
              <a:rPr lang="en-US" dirty="0"/>
              <a:t>Click to edit title style</a:t>
            </a:r>
          </a:p>
        </p:txBody>
      </p:sp>
      <p:sp>
        <p:nvSpPr>
          <p:cNvPr id="3" name="Subtitle 2">
            <a:extLst>
              <a:ext uri="{FF2B5EF4-FFF2-40B4-BE49-F238E27FC236}">
                <a16:creationId xmlns:a16="http://schemas.microsoft.com/office/drawing/2014/main" id="{532B0552-A6DB-3E78-FA49-71963FFA621C}"/>
              </a:ext>
            </a:extLst>
          </p:cNvPr>
          <p:cNvSpPr>
            <a:spLocks noGrp="1"/>
          </p:cNvSpPr>
          <p:nvPr>
            <p:ph type="subTitle" idx="1" hasCustomPrompt="1"/>
          </p:nvPr>
        </p:nvSpPr>
        <p:spPr>
          <a:xfrm>
            <a:off x="628650" y="3403684"/>
            <a:ext cx="6858000" cy="517275"/>
          </a:xfrm>
          <a:prstGeom prst="rect">
            <a:avLst/>
          </a:prstGeom>
        </p:spPr>
        <p:txBody>
          <a:bodyPr>
            <a:noAutofit/>
          </a:bodyPr>
          <a:lstStyle>
            <a:lvl1pPr marL="0" indent="0" algn="l">
              <a:spcBef>
                <a:spcPts val="0"/>
              </a:spcBef>
              <a:buNone/>
              <a:defRPr sz="1600" b="0" i="0" baseline="0">
                <a:solidFill>
                  <a:schemeClr val="bg2"/>
                </a:solidFill>
                <a:latin typeface="Bitter"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sp>
        <p:nvSpPr>
          <p:cNvPr id="4" name="Date Placeholder 3">
            <a:extLst>
              <a:ext uri="{FF2B5EF4-FFF2-40B4-BE49-F238E27FC236}">
                <a16:creationId xmlns:a16="http://schemas.microsoft.com/office/drawing/2014/main" id="{D411A55C-A0FC-5454-DC70-8E62A317A77D}"/>
              </a:ext>
            </a:extLst>
          </p:cNvPr>
          <p:cNvSpPr>
            <a:spLocks noGrp="1"/>
          </p:cNvSpPr>
          <p:nvPr>
            <p:ph type="dt" sz="half" idx="10"/>
          </p:nvPr>
        </p:nvSpPr>
        <p:spPr>
          <a:xfrm>
            <a:off x="628649" y="4177440"/>
            <a:ext cx="2057400" cy="273844"/>
          </a:xfrm>
        </p:spPr>
        <p:txBody>
          <a:bodyPr/>
          <a:lstStyle>
            <a:lvl1pPr>
              <a:defRPr baseline="0">
                <a:solidFill>
                  <a:schemeClr val="tx2"/>
                </a:solidFill>
              </a:defRPr>
            </a:lvl1pPr>
          </a:lstStyle>
          <a:p>
            <a:endParaRPr lang="en-US" dirty="0"/>
          </a:p>
        </p:txBody>
      </p:sp>
      <p:pic>
        <p:nvPicPr>
          <p:cNvPr id="8" name="Google Shape;23;p6">
            <a:extLst>
              <a:ext uri="{FF2B5EF4-FFF2-40B4-BE49-F238E27FC236}">
                <a16:creationId xmlns:a16="http://schemas.microsoft.com/office/drawing/2014/main" id="{5EBC5ADD-A116-0967-388E-0636D0CF3D5B}"/>
              </a:ext>
            </a:extLst>
          </p:cNvPr>
          <p:cNvPicPr preferRelativeResize="0">
            <a:picLocks/>
          </p:cNvPicPr>
          <p:nvPr userDrawn="1"/>
        </p:nvPicPr>
        <p:blipFill rotWithShape="1">
          <a:blip r:embed="rId3">
            <a:alphaModFix/>
          </a:blip>
          <a:srcRect l="-657" r="-23473"/>
          <a:stretch/>
        </p:blipFill>
        <p:spPr>
          <a:xfrm>
            <a:off x="628649" y="4557169"/>
            <a:ext cx="2057399" cy="279973"/>
          </a:xfrm>
          <a:prstGeom prst="rect">
            <a:avLst/>
          </a:prstGeom>
          <a:noFill/>
          <a:ln>
            <a:noFill/>
          </a:ln>
        </p:spPr>
      </p:pic>
    </p:spTree>
    <p:extLst>
      <p:ext uri="{BB962C8B-B14F-4D97-AF65-F5344CB8AC3E}">
        <p14:creationId xmlns:p14="http://schemas.microsoft.com/office/powerpoint/2010/main" val="63122501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5" name="Google Shape;60;p19">
            <a:extLst>
              <a:ext uri="{FF2B5EF4-FFF2-40B4-BE49-F238E27FC236}">
                <a16:creationId xmlns:a16="http://schemas.microsoft.com/office/drawing/2014/main" id="{5F53D2CF-970F-BAC7-26A5-3A9384BDA02A}"/>
              </a:ext>
            </a:extLst>
          </p:cNvPr>
          <p:cNvPicPr preferRelativeResize="0">
            <a:picLocks noGrp="1" noRot="1" noMove="1" noResize="1" noEditPoints="1" noAdjustHandles="1" noChangeArrowheads="1" noChangeShapeType="1" noCrop="1"/>
          </p:cNvPicPr>
          <p:nvPr userDrawn="1"/>
        </p:nvPicPr>
        <p:blipFill>
          <a:blip r:embed="rId2"/>
          <a:srcRect/>
          <a:stretch/>
        </p:blipFill>
        <p:spPr>
          <a:xfrm>
            <a:off x="2" y="0"/>
            <a:ext cx="9144000" cy="5143500"/>
          </a:xfrm>
          <a:prstGeom prst="rect">
            <a:avLst/>
          </a:prstGeom>
          <a:noFill/>
          <a:ln>
            <a:noFill/>
          </a:ln>
        </p:spPr>
      </p:pic>
      <p:sp>
        <p:nvSpPr>
          <p:cNvPr id="2" name="Title 1">
            <a:extLst>
              <a:ext uri="{FF2B5EF4-FFF2-40B4-BE49-F238E27FC236}">
                <a16:creationId xmlns:a16="http://schemas.microsoft.com/office/drawing/2014/main" id="{E92E4854-DC22-AD20-92A5-6CE2036373BA}"/>
              </a:ext>
            </a:extLst>
          </p:cNvPr>
          <p:cNvSpPr>
            <a:spLocks noGrp="1" noRot="1" noMove="1" noResize="1" noEditPoints="1" noAdjustHandles="1" noChangeArrowheads="1" noChangeShapeType="1"/>
          </p:cNvSpPr>
          <p:nvPr>
            <p:ph type="ctrTitle" hasCustomPrompt="1"/>
          </p:nvPr>
        </p:nvSpPr>
        <p:spPr>
          <a:xfrm>
            <a:off x="628651" y="1784152"/>
            <a:ext cx="6554244" cy="1790700"/>
          </a:xfrm>
          <a:prstGeom prst="rect">
            <a:avLst/>
          </a:prstGeom>
        </p:spPr>
        <p:txBody>
          <a:bodyPr lIns="0" anchor="b">
            <a:noAutofit/>
          </a:bodyPr>
          <a:lstStyle>
            <a:lvl1pPr algn="l">
              <a:lnSpc>
                <a:spcPct val="60000"/>
              </a:lnSpc>
              <a:defRPr sz="10000" baseline="0">
                <a:solidFill>
                  <a:schemeClr val="bg2"/>
                </a:solidFill>
              </a:defRPr>
            </a:lvl1pPr>
          </a:lstStyle>
          <a:p>
            <a:r>
              <a:rPr lang="en-US" dirty="0"/>
              <a:t>Click to edit title style</a:t>
            </a:r>
          </a:p>
        </p:txBody>
      </p:sp>
      <p:pic>
        <p:nvPicPr>
          <p:cNvPr id="3" name="Google Shape;23;p6">
            <a:extLst>
              <a:ext uri="{FF2B5EF4-FFF2-40B4-BE49-F238E27FC236}">
                <a16:creationId xmlns:a16="http://schemas.microsoft.com/office/drawing/2014/main" id="{6C139035-D946-F1B0-4BA7-24D37F52A69B}"/>
              </a:ext>
            </a:extLst>
          </p:cNvPr>
          <p:cNvPicPr preferRelativeResize="0">
            <a:picLocks/>
          </p:cNvPicPr>
          <p:nvPr userDrawn="1"/>
        </p:nvPicPr>
        <p:blipFill rotWithShape="1">
          <a:blip r:embed="rId3">
            <a:alphaModFix/>
          </a:blip>
          <a:srcRect l="-657" r="-23473"/>
          <a:stretch/>
        </p:blipFill>
        <p:spPr>
          <a:xfrm>
            <a:off x="628649" y="4557169"/>
            <a:ext cx="2057399" cy="279973"/>
          </a:xfrm>
          <a:prstGeom prst="rect">
            <a:avLst/>
          </a:prstGeom>
          <a:noFill/>
          <a:ln>
            <a:noFill/>
          </a:ln>
        </p:spPr>
      </p:pic>
    </p:spTree>
    <p:extLst>
      <p:ext uri="{BB962C8B-B14F-4D97-AF65-F5344CB8AC3E}">
        <p14:creationId xmlns:p14="http://schemas.microsoft.com/office/powerpoint/2010/main" val="406264671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0F5089-70ED-E230-A48F-6D0FA2E342A0}"/>
              </a:ext>
            </a:extLst>
          </p:cNvPr>
          <p:cNvSpPr>
            <a:spLocks noGrp="1"/>
          </p:cNvSpPr>
          <p:nvPr>
            <p:ph type="sldNum" sz="quarter" idx="12"/>
          </p:nvPr>
        </p:nvSpPr>
        <p:spPr/>
        <p:txBody>
          <a:bodyPr/>
          <a:lstStyle/>
          <a:p>
            <a:fld id="{AE6C5BFE-7C86-5341-AED8-83455208BE98}" type="slidenum">
              <a:rPr lang="en-US" smtClean="0"/>
              <a:t>‹#›</a:t>
            </a:fld>
            <a:endParaRPr lang="en-US"/>
          </a:p>
        </p:txBody>
      </p:sp>
      <p:sp>
        <p:nvSpPr>
          <p:cNvPr id="8" name="Text Placeholder 2">
            <a:extLst>
              <a:ext uri="{FF2B5EF4-FFF2-40B4-BE49-F238E27FC236}">
                <a16:creationId xmlns:a16="http://schemas.microsoft.com/office/drawing/2014/main" id="{C5762C27-2D3D-5348-0D1E-5A79F7636F87}"/>
              </a:ext>
            </a:extLst>
          </p:cNvPr>
          <p:cNvSpPr>
            <a:spLocks noGrp="1"/>
          </p:cNvSpPr>
          <p:nvPr>
            <p:ph type="body" idx="1" hasCustomPrompt="1"/>
          </p:nvPr>
        </p:nvSpPr>
        <p:spPr>
          <a:xfrm>
            <a:off x="629842" y="1201858"/>
            <a:ext cx="7885508" cy="421910"/>
          </a:xfrm>
          <a:prstGeom prst="rect">
            <a:avLst/>
          </a:prstGeom>
        </p:spPr>
        <p:txBody>
          <a:bodyPr lIns="0" anchor="t" anchorCtr="0">
            <a:noAutofit/>
          </a:bodyPr>
          <a:lstStyle>
            <a:lvl1pPr marL="0" indent="0">
              <a:lnSpc>
                <a:spcPts val="1500"/>
              </a:lnSpc>
              <a:buNone/>
              <a:defRPr sz="2200" b="1" cap="all" baseline="0">
                <a:latin typeface="Alumni Sans"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SUBHEAD</a:t>
            </a:r>
          </a:p>
        </p:txBody>
      </p:sp>
      <p:sp>
        <p:nvSpPr>
          <p:cNvPr id="3" name="Title 2">
            <a:extLst>
              <a:ext uri="{FF2B5EF4-FFF2-40B4-BE49-F238E27FC236}">
                <a16:creationId xmlns:a16="http://schemas.microsoft.com/office/drawing/2014/main" id="{46451F31-488D-8004-5667-4B03106F68E4}"/>
              </a:ext>
            </a:extLst>
          </p:cNvPr>
          <p:cNvSpPr>
            <a:spLocks noGrp="1"/>
          </p:cNvSpPr>
          <p:nvPr>
            <p:ph type="title" hasCustomPrompt="1"/>
          </p:nvPr>
        </p:nvSpPr>
        <p:spPr/>
        <p:txBody>
          <a:bodyPr lIns="0"/>
          <a:lstStyle/>
          <a:p>
            <a:r>
              <a:rPr lang="en-US" dirty="0"/>
              <a:t>Click to edit title</a:t>
            </a:r>
          </a:p>
        </p:txBody>
      </p:sp>
      <p:sp>
        <p:nvSpPr>
          <p:cNvPr id="9" name="Text Placeholder 8">
            <a:extLst>
              <a:ext uri="{FF2B5EF4-FFF2-40B4-BE49-F238E27FC236}">
                <a16:creationId xmlns:a16="http://schemas.microsoft.com/office/drawing/2014/main" id="{33F0EFEC-9298-42BE-E5B9-AB8445C936B7}"/>
              </a:ext>
            </a:extLst>
          </p:cNvPr>
          <p:cNvSpPr>
            <a:spLocks noGrp="1"/>
          </p:cNvSpPr>
          <p:nvPr>
            <p:ph type="body" sz="quarter" idx="13"/>
          </p:nvPr>
        </p:nvSpPr>
        <p:spPr>
          <a:xfrm>
            <a:off x="628650" y="1722438"/>
            <a:ext cx="7885508" cy="29497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FD819608-46FF-B26D-0147-1A534EA8FCAD}"/>
              </a:ext>
            </a:extLst>
          </p:cNvPr>
          <p:cNvPicPr>
            <a:picLocks noChangeAspect="1"/>
          </p:cNvPicPr>
          <p:nvPr userDrawn="1"/>
        </p:nvPicPr>
        <p:blipFill>
          <a:blip r:embed="rId2"/>
          <a:stretch>
            <a:fillRect/>
          </a:stretch>
        </p:blipFill>
        <p:spPr>
          <a:xfrm>
            <a:off x="628650" y="4807860"/>
            <a:ext cx="1149350" cy="194256"/>
          </a:xfrm>
          <a:prstGeom prst="rect">
            <a:avLst/>
          </a:prstGeom>
        </p:spPr>
      </p:pic>
    </p:spTree>
    <p:extLst>
      <p:ext uri="{BB962C8B-B14F-4D97-AF65-F5344CB8AC3E}">
        <p14:creationId xmlns:p14="http://schemas.microsoft.com/office/powerpoint/2010/main" val="387916031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463A2-B747-147E-6337-BE5D9E944510}"/>
              </a:ext>
            </a:extLst>
          </p:cNvPr>
          <p:cNvSpPr>
            <a:spLocks noGrp="1"/>
          </p:cNvSpPr>
          <p:nvPr>
            <p:ph type="title" hasCustomPrompt="1"/>
          </p:nvPr>
        </p:nvSpPr>
        <p:spPr>
          <a:xfrm>
            <a:off x="628650" y="273844"/>
            <a:ext cx="7886700" cy="994172"/>
          </a:xfrm>
          <a:prstGeom prst="rect">
            <a:avLst/>
          </a:prstGeom>
        </p:spPr>
        <p:txBody>
          <a:bodyPr/>
          <a:lstStyle/>
          <a:p>
            <a:r>
              <a:rPr lang="en-US" dirty="0"/>
              <a:t>Click to edit title </a:t>
            </a:r>
          </a:p>
        </p:txBody>
      </p:sp>
      <p:sp>
        <p:nvSpPr>
          <p:cNvPr id="7" name="Slide Number Placeholder 6">
            <a:extLst>
              <a:ext uri="{FF2B5EF4-FFF2-40B4-BE49-F238E27FC236}">
                <a16:creationId xmlns:a16="http://schemas.microsoft.com/office/drawing/2014/main" id="{86592DFB-156A-63DE-CBF1-A2460822C2E4}"/>
              </a:ext>
            </a:extLst>
          </p:cNvPr>
          <p:cNvSpPr>
            <a:spLocks noGrp="1"/>
          </p:cNvSpPr>
          <p:nvPr>
            <p:ph type="sldNum" sz="quarter" idx="12"/>
          </p:nvPr>
        </p:nvSpPr>
        <p:spPr/>
        <p:txBody>
          <a:bodyPr/>
          <a:lstStyle/>
          <a:p>
            <a:fld id="{AE6C5BFE-7C86-5341-AED8-83455208BE98}" type="slidenum">
              <a:rPr lang="en-US" smtClean="0"/>
              <a:t>‹#›</a:t>
            </a:fld>
            <a:endParaRPr lang="en-US"/>
          </a:p>
        </p:txBody>
      </p:sp>
      <p:sp>
        <p:nvSpPr>
          <p:cNvPr id="8" name="Text Placeholder 7">
            <a:extLst>
              <a:ext uri="{FF2B5EF4-FFF2-40B4-BE49-F238E27FC236}">
                <a16:creationId xmlns:a16="http://schemas.microsoft.com/office/drawing/2014/main" id="{F3F4D078-EDD6-DF1C-EE93-20BBE2D76976}"/>
              </a:ext>
            </a:extLst>
          </p:cNvPr>
          <p:cNvSpPr>
            <a:spLocks noGrp="1"/>
          </p:cNvSpPr>
          <p:nvPr>
            <p:ph type="body" sz="quarter" idx="13"/>
          </p:nvPr>
        </p:nvSpPr>
        <p:spPr>
          <a:xfrm>
            <a:off x="628650" y="1416050"/>
            <a:ext cx="7886700" cy="3193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29E00C0C-8731-C6B6-C8C7-4515F46D8B90}"/>
              </a:ext>
            </a:extLst>
          </p:cNvPr>
          <p:cNvPicPr>
            <a:picLocks noChangeAspect="1"/>
          </p:cNvPicPr>
          <p:nvPr userDrawn="1"/>
        </p:nvPicPr>
        <p:blipFill>
          <a:blip r:embed="rId2"/>
          <a:stretch>
            <a:fillRect/>
          </a:stretch>
        </p:blipFill>
        <p:spPr>
          <a:xfrm>
            <a:off x="628650" y="4807860"/>
            <a:ext cx="1149350" cy="194256"/>
          </a:xfrm>
          <a:prstGeom prst="rect">
            <a:avLst/>
          </a:prstGeom>
        </p:spPr>
      </p:pic>
    </p:spTree>
    <p:extLst>
      <p:ext uri="{BB962C8B-B14F-4D97-AF65-F5344CB8AC3E}">
        <p14:creationId xmlns:p14="http://schemas.microsoft.com/office/powerpoint/2010/main" val="80402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C3E385E-6DC7-B1DF-FD92-18606FEF08CA}"/>
              </a:ext>
            </a:extLst>
          </p:cNvPr>
          <p:cNvSpPr>
            <a:spLocks noGrp="1" noRot="1" noMove="1" noResize="1" noEditPoints="1" noAdjustHandles="1" noChangeArrowheads="1" noChangeShapeType="1"/>
          </p:cNvSpPr>
          <p:nvPr>
            <p:ph type="pic" sz="quarter" idx="10"/>
          </p:nvPr>
        </p:nvSpPr>
        <p:spPr>
          <a:xfrm>
            <a:off x="0" y="0"/>
            <a:ext cx="9144000" cy="5143500"/>
          </a:xfrm>
          <a:prstGeom prst="rect">
            <a:avLst/>
          </a:prstGeom>
        </p:spPr>
        <p:txBody>
          <a:bodyPr/>
          <a:lstStyle/>
          <a:p>
            <a:r>
              <a:rPr lang="en-US"/>
              <a:t>Click icon to add picture</a:t>
            </a:r>
            <a:endParaRPr lang="en-US" dirty="0"/>
          </a:p>
        </p:txBody>
      </p:sp>
      <p:sp>
        <p:nvSpPr>
          <p:cNvPr id="12" name="Slide Number Placeholder 11">
            <a:extLst>
              <a:ext uri="{FF2B5EF4-FFF2-40B4-BE49-F238E27FC236}">
                <a16:creationId xmlns:a16="http://schemas.microsoft.com/office/drawing/2014/main" id="{834F1CA5-6D9D-9BAA-BA64-A8CCB7A60F1C}"/>
              </a:ext>
            </a:extLst>
          </p:cNvPr>
          <p:cNvSpPr>
            <a:spLocks noGrp="1"/>
          </p:cNvSpPr>
          <p:nvPr>
            <p:ph type="sldNum" sz="quarter" idx="12"/>
          </p:nvPr>
        </p:nvSpPr>
        <p:spPr/>
        <p:txBody>
          <a:bodyPr/>
          <a:lstStyle>
            <a:lvl1pPr>
              <a:defRPr baseline="0">
                <a:solidFill>
                  <a:schemeClr val="tx2"/>
                </a:solidFill>
              </a:defRPr>
            </a:lvl1pPr>
          </a:lstStyle>
          <a:p>
            <a:fld id="{AE6C5BFE-7C86-5341-AED8-83455208BE98}" type="slidenum">
              <a:rPr lang="en-US" smtClean="0"/>
              <a:pPr/>
              <a:t>‹#›</a:t>
            </a:fld>
            <a:endParaRPr lang="en-US" dirty="0"/>
          </a:p>
        </p:txBody>
      </p:sp>
    </p:spTree>
    <p:extLst>
      <p:ext uri="{BB962C8B-B14F-4D97-AF65-F5344CB8AC3E}">
        <p14:creationId xmlns:p14="http://schemas.microsoft.com/office/powerpoint/2010/main" val="230238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5A7DE4-FF7F-1282-4B1D-1BD31B104952}"/>
              </a:ext>
            </a:extLst>
          </p:cNvPr>
          <p:cNvSpPr>
            <a:spLocks noGrp="1"/>
          </p:cNvSpPr>
          <p:nvPr>
            <p:ph type="pic" idx="1"/>
          </p:nvPr>
        </p:nvSpPr>
        <p:spPr>
          <a:xfrm>
            <a:off x="4572001" y="0"/>
            <a:ext cx="4572000" cy="51435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8" name="Title 7">
            <a:extLst>
              <a:ext uri="{FF2B5EF4-FFF2-40B4-BE49-F238E27FC236}">
                <a16:creationId xmlns:a16="http://schemas.microsoft.com/office/drawing/2014/main" id="{564594C6-A3BB-B67C-E8AD-EDC3ED8CCE0B}"/>
              </a:ext>
            </a:extLst>
          </p:cNvPr>
          <p:cNvSpPr>
            <a:spLocks noGrp="1"/>
          </p:cNvSpPr>
          <p:nvPr>
            <p:ph type="title" hasCustomPrompt="1"/>
          </p:nvPr>
        </p:nvSpPr>
        <p:spPr>
          <a:xfrm>
            <a:off x="628650" y="934656"/>
            <a:ext cx="3413961" cy="993775"/>
          </a:xfrm>
        </p:spPr>
        <p:txBody>
          <a:bodyPr/>
          <a:lstStyle/>
          <a:p>
            <a:r>
              <a:rPr lang="en-US" dirty="0"/>
              <a:t>Click to edit title style</a:t>
            </a:r>
          </a:p>
        </p:txBody>
      </p:sp>
      <p:sp>
        <p:nvSpPr>
          <p:cNvPr id="12" name="Slide Number Placeholder 11">
            <a:extLst>
              <a:ext uri="{FF2B5EF4-FFF2-40B4-BE49-F238E27FC236}">
                <a16:creationId xmlns:a16="http://schemas.microsoft.com/office/drawing/2014/main" id="{8DA37793-4689-F5C5-C44B-9598A47B9188}"/>
              </a:ext>
            </a:extLst>
          </p:cNvPr>
          <p:cNvSpPr>
            <a:spLocks noGrp="1"/>
          </p:cNvSpPr>
          <p:nvPr>
            <p:ph type="sldNum" sz="quarter" idx="15"/>
          </p:nvPr>
        </p:nvSpPr>
        <p:spPr/>
        <p:txBody>
          <a:bodyPr/>
          <a:lstStyle>
            <a:lvl1pPr>
              <a:defRPr baseline="0">
                <a:solidFill>
                  <a:schemeClr val="tx2"/>
                </a:solidFill>
              </a:defRPr>
            </a:lvl1pPr>
          </a:lstStyle>
          <a:p>
            <a:fld id="{AE6C5BFE-7C86-5341-AED8-83455208BE98}" type="slidenum">
              <a:rPr lang="en-US" smtClean="0"/>
              <a:pPr/>
              <a:t>‹#›</a:t>
            </a:fld>
            <a:endParaRPr lang="en-US" dirty="0"/>
          </a:p>
        </p:txBody>
      </p:sp>
      <p:sp>
        <p:nvSpPr>
          <p:cNvPr id="5" name="Text Placeholder 4">
            <a:extLst>
              <a:ext uri="{FF2B5EF4-FFF2-40B4-BE49-F238E27FC236}">
                <a16:creationId xmlns:a16="http://schemas.microsoft.com/office/drawing/2014/main" id="{EC3C428A-7662-3924-7E58-E4211C62C091}"/>
              </a:ext>
            </a:extLst>
          </p:cNvPr>
          <p:cNvSpPr>
            <a:spLocks noGrp="1"/>
          </p:cNvSpPr>
          <p:nvPr>
            <p:ph type="body" sz="quarter" idx="16"/>
          </p:nvPr>
        </p:nvSpPr>
        <p:spPr>
          <a:xfrm>
            <a:off x="628650" y="2041525"/>
            <a:ext cx="3414713" cy="254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1651739C-FB12-F913-CC2F-538360A9290D}"/>
              </a:ext>
            </a:extLst>
          </p:cNvPr>
          <p:cNvPicPr>
            <a:picLocks noChangeAspect="1"/>
          </p:cNvPicPr>
          <p:nvPr userDrawn="1"/>
        </p:nvPicPr>
        <p:blipFill>
          <a:blip r:embed="rId2"/>
          <a:stretch>
            <a:fillRect/>
          </a:stretch>
        </p:blipFill>
        <p:spPr>
          <a:xfrm>
            <a:off x="628650" y="4807860"/>
            <a:ext cx="1149350" cy="194256"/>
          </a:xfrm>
          <a:prstGeom prst="rect">
            <a:avLst/>
          </a:prstGeom>
        </p:spPr>
      </p:pic>
    </p:spTree>
    <p:extLst>
      <p:ext uri="{BB962C8B-B14F-4D97-AF65-F5344CB8AC3E}">
        <p14:creationId xmlns:p14="http://schemas.microsoft.com/office/powerpoint/2010/main" val="238417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0" name="Google Shape;63;p20">
            <a:extLst>
              <a:ext uri="{FF2B5EF4-FFF2-40B4-BE49-F238E27FC236}">
                <a16:creationId xmlns:a16="http://schemas.microsoft.com/office/drawing/2014/main" id="{E551CCD6-7F9F-5382-A9EA-10E527709AE6}"/>
              </a:ext>
            </a:extLst>
          </p:cNvPr>
          <p:cNvPicPr preferRelativeResize="0">
            <a:picLocks noGrp="1" noRot="1" noMove="1" noResize="1" noEditPoints="1" noAdjustHandles="1" noChangeArrowheads="1" noChangeShapeType="1" noCrop="1"/>
          </p:cNvPicPr>
          <p:nvPr userDrawn="1"/>
        </p:nvPicPr>
        <p:blipFill>
          <a:blip r:embed="rId2"/>
          <a:srcRect/>
          <a:stretch/>
        </p:blipFill>
        <p:spPr>
          <a:xfrm>
            <a:off x="2" y="0"/>
            <a:ext cx="9144000" cy="5143500"/>
          </a:xfrm>
          <a:prstGeom prst="rect">
            <a:avLst/>
          </a:prstGeom>
          <a:noFill/>
          <a:ln>
            <a:noFill/>
          </a:ln>
        </p:spPr>
      </p:pic>
      <p:sp>
        <p:nvSpPr>
          <p:cNvPr id="12" name="Title 1">
            <a:extLst>
              <a:ext uri="{FF2B5EF4-FFF2-40B4-BE49-F238E27FC236}">
                <a16:creationId xmlns:a16="http://schemas.microsoft.com/office/drawing/2014/main" id="{438633CF-D716-2BBB-045A-6DCA470742DF}"/>
              </a:ext>
            </a:extLst>
          </p:cNvPr>
          <p:cNvSpPr>
            <a:spLocks noGrp="1" noRot="1" noMove="1" noResize="1" noEditPoints="1" noAdjustHandles="1" noChangeArrowheads="1" noChangeShapeType="1"/>
          </p:cNvSpPr>
          <p:nvPr>
            <p:ph type="ctrTitle" hasCustomPrompt="1"/>
          </p:nvPr>
        </p:nvSpPr>
        <p:spPr>
          <a:xfrm>
            <a:off x="628651" y="1784152"/>
            <a:ext cx="6554244" cy="1790700"/>
          </a:xfrm>
          <a:prstGeom prst="rect">
            <a:avLst/>
          </a:prstGeom>
        </p:spPr>
        <p:txBody>
          <a:bodyPr lIns="0" anchor="b">
            <a:noAutofit/>
          </a:bodyPr>
          <a:lstStyle>
            <a:lvl1pPr algn="l">
              <a:lnSpc>
                <a:spcPct val="60000"/>
              </a:lnSpc>
              <a:defRPr sz="10000" baseline="0">
                <a:solidFill>
                  <a:schemeClr val="bg2"/>
                </a:solidFill>
              </a:defRPr>
            </a:lvl1pPr>
          </a:lstStyle>
          <a:p>
            <a:r>
              <a:rPr lang="en-US" dirty="0"/>
              <a:t>Click to edit title style</a:t>
            </a:r>
          </a:p>
        </p:txBody>
      </p:sp>
      <p:pic>
        <p:nvPicPr>
          <p:cNvPr id="2" name="Google Shape;23;p6">
            <a:extLst>
              <a:ext uri="{FF2B5EF4-FFF2-40B4-BE49-F238E27FC236}">
                <a16:creationId xmlns:a16="http://schemas.microsoft.com/office/drawing/2014/main" id="{8BFB961E-97F0-6D8A-5781-95878AA4CF5C}"/>
              </a:ext>
            </a:extLst>
          </p:cNvPr>
          <p:cNvPicPr preferRelativeResize="0">
            <a:picLocks/>
          </p:cNvPicPr>
          <p:nvPr userDrawn="1"/>
        </p:nvPicPr>
        <p:blipFill rotWithShape="1">
          <a:blip r:embed="rId3">
            <a:alphaModFix/>
          </a:blip>
          <a:srcRect l="-657" r="-23473"/>
          <a:stretch/>
        </p:blipFill>
        <p:spPr>
          <a:xfrm>
            <a:off x="628649" y="4557169"/>
            <a:ext cx="2057399" cy="279973"/>
          </a:xfrm>
          <a:prstGeom prst="rect">
            <a:avLst/>
          </a:prstGeom>
          <a:noFill/>
          <a:ln>
            <a:noFill/>
          </a:ln>
        </p:spPr>
      </p:pic>
    </p:spTree>
    <p:extLst>
      <p:ext uri="{BB962C8B-B14F-4D97-AF65-F5344CB8AC3E}">
        <p14:creationId xmlns:p14="http://schemas.microsoft.com/office/powerpoint/2010/main" val="105432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FF91AFB-01B7-5BDA-42AF-9773FBD62247}"/>
              </a:ext>
            </a:extLst>
          </p:cNvPr>
          <p:cNvSpPr>
            <a:spLocks noGrp="1"/>
          </p:cNvSpPr>
          <p:nvPr>
            <p:ph type="dt" sz="half" idx="2"/>
          </p:nvPr>
        </p:nvSpPr>
        <p:spPr>
          <a:xfrm>
            <a:off x="628651" y="4767263"/>
            <a:ext cx="2057400" cy="273844"/>
          </a:xfrm>
          <a:prstGeom prst="rect">
            <a:avLst/>
          </a:prstGeom>
        </p:spPr>
        <p:txBody>
          <a:bodyPr vert="horz" lIns="0" tIns="0" rIns="0" bIns="0" rtlCol="0" anchor="ctr"/>
          <a:lstStyle>
            <a:lvl1pPr algn="l">
              <a:defRPr sz="800" baseline="0">
                <a:solidFill>
                  <a:schemeClr val="tx1"/>
                </a:solidFill>
                <a:latin typeface="Bitter" pitchFamily="2" charset="77"/>
              </a:defRPr>
            </a:lvl1pPr>
          </a:lstStyle>
          <a:p>
            <a:endParaRPr lang="en-US" dirty="0"/>
          </a:p>
        </p:txBody>
      </p:sp>
      <p:sp>
        <p:nvSpPr>
          <p:cNvPr id="6" name="Slide Number Placeholder 5">
            <a:extLst>
              <a:ext uri="{FF2B5EF4-FFF2-40B4-BE49-F238E27FC236}">
                <a16:creationId xmlns:a16="http://schemas.microsoft.com/office/drawing/2014/main" id="{CC969B59-0AA5-0F4D-D90D-AC5BCCD0B865}"/>
              </a:ext>
            </a:extLst>
          </p:cNvPr>
          <p:cNvSpPr>
            <a:spLocks noGrp="1"/>
          </p:cNvSpPr>
          <p:nvPr>
            <p:ph type="sldNum" sz="quarter" idx="4"/>
          </p:nvPr>
        </p:nvSpPr>
        <p:spPr>
          <a:xfrm>
            <a:off x="6457950" y="4767263"/>
            <a:ext cx="2057400" cy="273844"/>
          </a:xfrm>
          <a:prstGeom prst="rect">
            <a:avLst/>
          </a:prstGeom>
        </p:spPr>
        <p:txBody>
          <a:bodyPr vert="horz" lIns="0" tIns="0" rIns="0" bIns="0" rtlCol="0" anchor="ctr"/>
          <a:lstStyle>
            <a:lvl1pPr algn="r">
              <a:defRPr sz="800" baseline="0">
                <a:solidFill>
                  <a:schemeClr val="tx1"/>
                </a:solidFill>
                <a:latin typeface="Bitter" pitchFamily="2" charset="77"/>
              </a:defRPr>
            </a:lvl1pPr>
          </a:lstStyle>
          <a:p>
            <a:fld id="{AE6C5BFE-7C86-5341-AED8-83455208BE98}" type="slidenum">
              <a:rPr lang="en-US" smtClean="0"/>
              <a:pPr/>
              <a:t>‹#›</a:t>
            </a:fld>
            <a:endParaRPr lang="en-US"/>
          </a:p>
        </p:txBody>
      </p:sp>
      <p:sp>
        <p:nvSpPr>
          <p:cNvPr id="2" name="Title Placeholder 1">
            <a:extLst>
              <a:ext uri="{FF2B5EF4-FFF2-40B4-BE49-F238E27FC236}">
                <a16:creationId xmlns:a16="http://schemas.microsoft.com/office/drawing/2014/main" id="{265E7813-8AFA-3536-42F9-8057D7F249D0}"/>
              </a:ext>
            </a:extLst>
          </p:cNvPr>
          <p:cNvSpPr>
            <a:spLocks noGrp="1"/>
          </p:cNvSpPr>
          <p:nvPr>
            <p:ph type="title"/>
          </p:nvPr>
        </p:nvSpPr>
        <p:spPr>
          <a:xfrm>
            <a:off x="628650" y="274638"/>
            <a:ext cx="7886700" cy="993775"/>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DE252-DEED-66DB-E8D3-3D7056A136F7}"/>
              </a:ext>
            </a:extLst>
          </p:cNvPr>
          <p:cNvSpPr>
            <a:spLocks noGrp="1"/>
          </p:cNvSpPr>
          <p:nvPr>
            <p:ph type="body" idx="1"/>
          </p:nvPr>
        </p:nvSpPr>
        <p:spPr>
          <a:xfrm>
            <a:off x="628650" y="1369218"/>
            <a:ext cx="7886700" cy="3263504"/>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3042938"/>
      </p:ext>
    </p:extLst>
  </p:cSld>
  <p:clrMap bg1="lt1" tx1="dk1" bg2="lt2" tx2="dk2" accent1="accent1" accent2="accent2" accent3="accent3" accent4="accent4" accent5="accent5" accent6="accent6" hlink="hlink" folHlink="folHlink"/>
  <p:sldLayoutIdLst>
    <p:sldLayoutId id="2147483775" r:id="rId1"/>
    <p:sldLayoutId id="2147483785" r:id="rId2"/>
    <p:sldLayoutId id="2147483776" r:id="rId3"/>
    <p:sldLayoutId id="2147483778" r:id="rId4"/>
    <p:sldLayoutId id="2147483777" r:id="rId5"/>
    <p:sldLayoutId id="2147483783" r:id="rId6"/>
    <p:sldLayoutId id="2147483779" r:id="rId7"/>
  </p:sldLayoutIdLst>
  <p:hf hdr="0" ftr="0" dt="0"/>
  <p:txStyles>
    <p:title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p:titleStyle>
    <p:body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0.wmf"/><Relationship Id="rId5" Type="http://schemas.openxmlformats.org/officeDocument/2006/relationships/oleObject" Target="https://www.stonybrook.edu/commcms/datagovernance/index.php" TargetMode="External"/><Relationship Id="rId4" Type="http://schemas.openxmlformats.org/officeDocument/2006/relationships/hyperlink" Target="https://www.stonybrook.edu/commcms/datagovernanc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www.stonybrook.edu/commcms/datagovernance/structureandroles/report_standards.php"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stonybrook.edu/commcms/datagovernance/resources/DataAssets.ph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stonybrook.datacookbook.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FC359-7157-D9F2-1D82-986273C318BD}"/>
              </a:ext>
            </a:extLst>
          </p:cNvPr>
          <p:cNvSpPr>
            <a:spLocks noGrp="1"/>
          </p:cNvSpPr>
          <p:nvPr>
            <p:ph type="ctrTitle"/>
          </p:nvPr>
        </p:nvSpPr>
        <p:spPr/>
        <p:txBody>
          <a:bodyPr/>
          <a:lstStyle/>
          <a:p>
            <a:r>
              <a:rPr lang="en-US" dirty="0"/>
              <a:t>Data governance</a:t>
            </a:r>
          </a:p>
        </p:txBody>
      </p:sp>
      <p:sp>
        <p:nvSpPr>
          <p:cNvPr id="3" name="Subtitle 2">
            <a:extLst>
              <a:ext uri="{FF2B5EF4-FFF2-40B4-BE49-F238E27FC236}">
                <a16:creationId xmlns:a16="http://schemas.microsoft.com/office/drawing/2014/main" id="{751979E9-B370-63F9-AA77-2282702C6333}"/>
              </a:ext>
            </a:extLst>
          </p:cNvPr>
          <p:cNvSpPr>
            <a:spLocks noGrp="1"/>
          </p:cNvSpPr>
          <p:nvPr>
            <p:ph type="subTitle" idx="1"/>
          </p:nvPr>
        </p:nvSpPr>
        <p:spPr>
          <a:xfrm>
            <a:off x="628650" y="3403684"/>
            <a:ext cx="6554244" cy="517275"/>
          </a:xfrm>
        </p:spPr>
        <p:txBody>
          <a:bodyPr/>
          <a:lstStyle/>
          <a:p>
            <a:r>
              <a:rPr lang="en-US" dirty="0"/>
              <a:t>The Key to Protecting the Things You Love</a:t>
            </a:r>
          </a:p>
        </p:txBody>
      </p:sp>
      <p:sp>
        <p:nvSpPr>
          <p:cNvPr id="4" name="Date Placeholder 3">
            <a:extLst>
              <a:ext uri="{FF2B5EF4-FFF2-40B4-BE49-F238E27FC236}">
                <a16:creationId xmlns:a16="http://schemas.microsoft.com/office/drawing/2014/main" id="{C3CCA6C3-5720-CF79-5826-837D03D291E4}"/>
              </a:ext>
            </a:extLst>
          </p:cNvPr>
          <p:cNvSpPr>
            <a:spLocks noGrp="1"/>
          </p:cNvSpPr>
          <p:nvPr>
            <p:ph type="dt" sz="half" idx="10"/>
          </p:nvPr>
        </p:nvSpPr>
        <p:spPr/>
        <p:txBody>
          <a:bodyPr/>
          <a:lstStyle/>
          <a:p>
            <a:r>
              <a:rPr lang="en-US" dirty="0"/>
              <a:t>February 13, 2025</a:t>
            </a:r>
          </a:p>
        </p:txBody>
      </p:sp>
    </p:spTree>
    <p:extLst>
      <p:ext uri="{BB962C8B-B14F-4D97-AF65-F5344CB8AC3E}">
        <p14:creationId xmlns:p14="http://schemas.microsoft.com/office/powerpoint/2010/main" val="2420118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2AA89BC1-CB7E-CDE2-D3EB-4BD93FB5610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7487" y="1498449"/>
            <a:ext cx="6169025" cy="29384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itle 1">
            <a:extLst>
              <a:ext uri="{FF2B5EF4-FFF2-40B4-BE49-F238E27FC236}">
                <a16:creationId xmlns:a16="http://schemas.microsoft.com/office/drawing/2014/main" id="{FF0F30C7-D912-C5B9-BCCE-60AA59D3C9BE}"/>
              </a:ext>
            </a:extLst>
          </p:cNvPr>
          <p:cNvSpPr txBox="1">
            <a:spLocks/>
          </p:cNvSpPr>
          <p:nvPr/>
        </p:nvSpPr>
        <p:spPr>
          <a:xfrm>
            <a:off x="572284" y="420942"/>
            <a:ext cx="5527892" cy="558767"/>
          </a:xfrm>
          <a:prstGeom prst="rect">
            <a:avLst/>
          </a:prstGeom>
        </p:spPr>
        <p:txBody>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dirty="0"/>
              <a:t>Everything’s connected</a:t>
            </a:r>
          </a:p>
        </p:txBody>
      </p:sp>
      <p:sp>
        <p:nvSpPr>
          <p:cNvPr id="7" name="TextBox 6">
            <a:extLst>
              <a:ext uri="{FF2B5EF4-FFF2-40B4-BE49-F238E27FC236}">
                <a16:creationId xmlns:a16="http://schemas.microsoft.com/office/drawing/2014/main" id="{BB644926-8951-A231-88C2-3A51806D2937}"/>
              </a:ext>
            </a:extLst>
          </p:cNvPr>
          <p:cNvSpPr txBox="1"/>
          <p:nvPr/>
        </p:nvSpPr>
        <p:spPr>
          <a:xfrm>
            <a:off x="7255679" y="4947407"/>
            <a:ext cx="1910219" cy="246221"/>
          </a:xfrm>
          <a:prstGeom prst="rect">
            <a:avLst/>
          </a:prstGeom>
          <a:noFill/>
        </p:spPr>
        <p:txBody>
          <a:bodyPr wrap="square">
            <a:spAutoFit/>
          </a:bodyPr>
          <a:lstStyle/>
          <a:p>
            <a:r>
              <a:rPr lang="en-US" sz="500" dirty="0">
                <a:hlinkClick r:id="rId4"/>
              </a:rPr>
              <a:t>https://www.stonybrook.edu/commcms/datagovernance/</a:t>
            </a:r>
            <a:endParaRPr lang="en-US" sz="500" dirty="0"/>
          </a:p>
          <a:p>
            <a:endParaRPr lang="en-US" sz="500" dirty="0"/>
          </a:p>
        </p:txBody>
      </p:sp>
      <p:graphicFrame>
        <p:nvGraphicFramePr>
          <p:cNvPr id="11" name="Object 10">
            <a:extLst>
              <a:ext uri="{FF2B5EF4-FFF2-40B4-BE49-F238E27FC236}">
                <a16:creationId xmlns:a16="http://schemas.microsoft.com/office/drawing/2014/main" id="{97B24737-5AE2-9846-9464-ADA1B5E01976}"/>
              </a:ext>
            </a:extLst>
          </p:cNvPr>
          <p:cNvGraphicFramePr>
            <a:graphicFrameLocks noChangeAspect="1"/>
          </p:cNvGraphicFramePr>
          <p:nvPr>
            <p:extLst>
              <p:ext uri="{D42A27DB-BD31-4B8C-83A1-F6EECF244321}">
                <p14:modId xmlns:p14="http://schemas.microsoft.com/office/powerpoint/2010/main" val="3062417144"/>
              </p:ext>
            </p:extLst>
          </p:nvPr>
        </p:nvGraphicFramePr>
        <p:xfrm>
          <a:off x="4557713" y="2557463"/>
          <a:ext cx="28575" cy="28575"/>
        </p:xfrm>
        <a:graphic>
          <a:graphicData uri="http://schemas.openxmlformats.org/presentationml/2006/ole">
            <mc:AlternateContent xmlns:mc="http://schemas.openxmlformats.org/markup-compatibility/2006">
              <mc:Choice xmlns:v="urn:schemas-microsoft-com:vml" Requires="v">
                <p:oleObj name="HTML Document" r:id="rId5" imgW="0" imgH="0" progId="htmlfile">
                  <p:link updateAutomatic="1"/>
                </p:oleObj>
              </mc:Choice>
              <mc:Fallback>
                <p:oleObj name="HTML Document" r:id="rId5" imgW="0" imgH="0" progId="htmlfile">
                  <p:link updateAutomatic="1"/>
                  <p:pic>
                    <p:nvPicPr>
                      <p:cNvPr id="0" name=""/>
                      <p:cNvPicPr/>
                      <p:nvPr/>
                    </p:nvPicPr>
                    <p:blipFill>
                      <a:blip r:embed="rId6"/>
                      <a:stretch>
                        <a:fillRect/>
                      </a:stretch>
                    </p:blipFill>
                    <p:spPr>
                      <a:xfrm>
                        <a:off x="4557713" y="2557463"/>
                        <a:ext cx="28575" cy="28575"/>
                      </a:xfrm>
                      <a:prstGeom prst="rect">
                        <a:avLst/>
                      </a:prstGeom>
                    </p:spPr>
                  </p:pic>
                </p:oleObj>
              </mc:Fallback>
            </mc:AlternateContent>
          </a:graphicData>
        </a:graphic>
      </p:graphicFrame>
    </p:spTree>
    <p:extLst>
      <p:ext uri="{BB962C8B-B14F-4D97-AF65-F5344CB8AC3E}">
        <p14:creationId xmlns:p14="http://schemas.microsoft.com/office/powerpoint/2010/main" val="2490418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538550-0CEF-3ACD-02B3-21233455FFFF}"/>
              </a:ext>
            </a:extLst>
          </p:cNvPr>
          <p:cNvSpPr>
            <a:spLocks noGrp="1"/>
          </p:cNvSpPr>
          <p:nvPr>
            <p:ph type="sldNum" sz="quarter" idx="12"/>
          </p:nvPr>
        </p:nvSpPr>
        <p:spPr/>
        <p:txBody>
          <a:bodyPr/>
          <a:lstStyle/>
          <a:p>
            <a:fld id="{AE6C5BFE-7C86-5341-AED8-83455208BE98}" type="slidenum">
              <a:rPr lang="en-US" smtClean="0"/>
              <a:pPr/>
              <a:t>11</a:t>
            </a:fld>
            <a:endParaRPr lang="en-US" dirty="0"/>
          </a:p>
        </p:txBody>
      </p:sp>
      <p:sp>
        <p:nvSpPr>
          <p:cNvPr id="6" name="Title 1">
            <a:extLst>
              <a:ext uri="{FF2B5EF4-FFF2-40B4-BE49-F238E27FC236}">
                <a16:creationId xmlns:a16="http://schemas.microsoft.com/office/drawing/2014/main" id="{3760BC78-8F8F-9FD5-0987-CCB4D65BA058}"/>
              </a:ext>
            </a:extLst>
          </p:cNvPr>
          <p:cNvSpPr txBox="1">
            <a:spLocks/>
          </p:cNvSpPr>
          <p:nvPr/>
        </p:nvSpPr>
        <p:spPr>
          <a:xfrm>
            <a:off x="437320" y="205931"/>
            <a:ext cx="7636119" cy="558767"/>
          </a:xfrm>
          <a:prstGeom prst="rect">
            <a:avLst/>
          </a:prstGeom>
        </p:spPr>
        <p:txBody>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dirty="0"/>
              <a:t>Report standards</a:t>
            </a:r>
          </a:p>
        </p:txBody>
      </p:sp>
      <p:pic>
        <p:nvPicPr>
          <p:cNvPr id="1026" name="Picture 2" descr="Example of Report Standards">
            <a:extLst>
              <a:ext uri="{FF2B5EF4-FFF2-40B4-BE49-F238E27FC236}">
                <a16:creationId xmlns:a16="http://schemas.microsoft.com/office/drawing/2014/main" id="{934EC86C-A88B-D86F-9F72-3D1505A46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616" y="1369379"/>
            <a:ext cx="3806384" cy="28547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ample of Report Standards2">
            <a:extLst>
              <a:ext uri="{FF2B5EF4-FFF2-40B4-BE49-F238E27FC236}">
                <a16:creationId xmlns:a16="http://schemas.microsoft.com/office/drawing/2014/main" id="{01363D47-25C6-FB62-3158-A734D3AA5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1398" y="1369379"/>
            <a:ext cx="3805502" cy="285478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57CA9B30-EB8D-617C-B5DB-19B63BA63C67}"/>
              </a:ext>
            </a:extLst>
          </p:cNvPr>
          <p:cNvSpPr txBox="1">
            <a:spLocks/>
          </p:cNvSpPr>
          <p:nvPr/>
        </p:nvSpPr>
        <p:spPr>
          <a:xfrm>
            <a:off x="848814" y="3407228"/>
            <a:ext cx="7073548" cy="1633879"/>
          </a:xfrm>
          <a:prstGeom prst="rect">
            <a:avLst/>
          </a:prstGeom>
        </p:spPr>
        <p:txBody>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endParaRPr lang="en-US" sz="1000" b="0" i="0" dirty="0">
              <a:solidFill>
                <a:srgbClr val="000000"/>
              </a:solidFill>
              <a:effectLst/>
              <a:latin typeface="Bitter" pitchFamily="2" charset="0"/>
            </a:endParaRPr>
          </a:p>
        </p:txBody>
      </p:sp>
      <p:sp>
        <p:nvSpPr>
          <p:cNvPr id="4" name="TextBox 3">
            <a:extLst>
              <a:ext uri="{FF2B5EF4-FFF2-40B4-BE49-F238E27FC236}">
                <a16:creationId xmlns:a16="http://schemas.microsoft.com/office/drawing/2014/main" id="{06651759-0AE3-E5BE-3814-0A0FB70ABF41}"/>
              </a:ext>
            </a:extLst>
          </p:cNvPr>
          <p:cNvSpPr txBox="1"/>
          <p:nvPr/>
        </p:nvSpPr>
        <p:spPr>
          <a:xfrm>
            <a:off x="6181595" y="4974223"/>
            <a:ext cx="3193103" cy="169277"/>
          </a:xfrm>
          <a:prstGeom prst="rect">
            <a:avLst/>
          </a:prstGeom>
          <a:noFill/>
        </p:spPr>
        <p:txBody>
          <a:bodyPr wrap="square">
            <a:spAutoFit/>
          </a:bodyPr>
          <a:lstStyle/>
          <a:p>
            <a:r>
              <a:rPr lang="en-US" sz="500" dirty="0">
                <a:hlinkClick r:id="rId5"/>
              </a:rPr>
              <a:t>https://www.stonybrook.edu/commcms/datagovernance/structureandroles/report_standards.php</a:t>
            </a:r>
            <a:endParaRPr lang="en-US" sz="500" dirty="0"/>
          </a:p>
        </p:txBody>
      </p:sp>
    </p:spTree>
    <p:extLst>
      <p:ext uri="{BB962C8B-B14F-4D97-AF65-F5344CB8AC3E}">
        <p14:creationId xmlns:p14="http://schemas.microsoft.com/office/powerpoint/2010/main" val="4244352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CA21162-47B2-F97E-334B-7DE0EFF561FA}"/>
              </a:ext>
            </a:extLst>
          </p:cNvPr>
          <p:cNvSpPr>
            <a:spLocks noGrp="1"/>
          </p:cNvSpPr>
          <p:nvPr>
            <p:ph type="pic" sz="quarter" idx="10"/>
          </p:nvPr>
        </p:nvSpPr>
        <p:spPr/>
        <p:txBody>
          <a:bodyPr/>
          <a:lstStyle/>
          <a:p>
            <a:endParaRPr lang="en-US"/>
          </a:p>
        </p:txBody>
      </p:sp>
      <p:sp>
        <p:nvSpPr>
          <p:cNvPr id="3" name="Slide Number Placeholder 2">
            <a:extLst>
              <a:ext uri="{FF2B5EF4-FFF2-40B4-BE49-F238E27FC236}">
                <a16:creationId xmlns:a16="http://schemas.microsoft.com/office/drawing/2014/main" id="{F2FF322A-A222-613C-EEAF-96C47FBF552B}"/>
              </a:ext>
            </a:extLst>
          </p:cNvPr>
          <p:cNvSpPr>
            <a:spLocks noGrp="1"/>
          </p:cNvSpPr>
          <p:nvPr>
            <p:ph type="sldNum" sz="quarter" idx="12"/>
          </p:nvPr>
        </p:nvSpPr>
        <p:spPr/>
        <p:txBody>
          <a:bodyPr/>
          <a:lstStyle/>
          <a:p>
            <a:fld id="{AE6C5BFE-7C86-5341-AED8-83455208BE98}" type="slidenum">
              <a:rPr lang="en-US" smtClean="0"/>
              <a:pPr/>
              <a:t>12</a:t>
            </a:fld>
            <a:endParaRPr lang="en-US" dirty="0"/>
          </a:p>
        </p:txBody>
      </p:sp>
      <p:sp>
        <p:nvSpPr>
          <p:cNvPr id="5" name="Text Placeholder 4">
            <a:extLst>
              <a:ext uri="{FF2B5EF4-FFF2-40B4-BE49-F238E27FC236}">
                <a16:creationId xmlns:a16="http://schemas.microsoft.com/office/drawing/2014/main" id="{8A50613F-498C-E7DA-3442-D1F9A3FEF5DF}"/>
              </a:ext>
            </a:extLst>
          </p:cNvPr>
          <p:cNvSpPr>
            <a:spLocks noGrp="1"/>
          </p:cNvSpPr>
          <p:nvPr>
            <p:ph type="body" sz="quarter" idx="4294967295"/>
          </p:nvPr>
        </p:nvSpPr>
        <p:spPr>
          <a:xfrm>
            <a:off x="0" y="1416050"/>
            <a:ext cx="7886700" cy="3194050"/>
          </a:xfrm>
        </p:spPr>
        <p:txBody>
          <a:bodyPr/>
          <a:lstStyle/>
          <a:p>
            <a:endParaRPr lang="en-US" dirty="0"/>
          </a:p>
          <a:p>
            <a:endParaRPr lang="en-US" sz="1400" dirty="0"/>
          </a:p>
          <a:p>
            <a:endParaRPr lang="en-US" dirty="0"/>
          </a:p>
        </p:txBody>
      </p:sp>
      <p:pic>
        <p:nvPicPr>
          <p:cNvPr id="1026" name="Picture 2" descr="STORYBOARD">
            <a:extLst>
              <a:ext uri="{FF2B5EF4-FFF2-40B4-BE49-F238E27FC236}">
                <a16:creationId xmlns:a16="http://schemas.microsoft.com/office/drawing/2014/main" id="{1E598E9F-CE39-DA1F-A8A5-8B7EB5B35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09" y="294250"/>
            <a:ext cx="8829963" cy="47618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470D5C6-29B7-1C62-A77E-842B39966694}"/>
              </a:ext>
            </a:extLst>
          </p:cNvPr>
          <p:cNvSpPr txBox="1"/>
          <p:nvPr/>
        </p:nvSpPr>
        <p:spPr>
          <a:xfrm>
            <a:off x="3943350" y="4679973"/>
            <a:ext cx="5220276" cy="338554"/>
          </a:xfrm>
          <a:prstGeom prst="rect">
            <a:avLst/>
          </a:prstGeom>
          <a:noFill/>
        </p:spPr>
        <p:txBody>
          <a:bodyPr wrap="square" rtlCol="0">
            <a:sp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800" b="0" dirty="0">
                <a:hlinkClick r:id="rId4">
                  <a:extLst>
                    <a:ext uri="{A12FA001-AC4F-418D-AE19-62706E023703}">
                      <ahyp:hlinkClr xmlns:ahyp="http://schemas.microsoft.com/office/drawing/2018/hyperlinkcolor" val="tx"/>
                    </a:ext>
                  </a:extLst>
                </a:hlinkClick>
              </a:rPr>
              <a:t>https://www.stonybrook.edu/commcms/datagovernance/resources/DataAssets.php</a:t>
            </a:r>
            <a:endParaRPr lang="en-US" sz="800" b="0" dirty="0"/>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endParaRPr lang="en-US" sz="800" b="0" dirty="0">
              <a:solidFill>
                <a:srgbClr val="FF0000"/>
              </a:solidFill>
            </a:endParaRPr>
          </a:p>
        </p:txBody>
      </p:sp>
    </p:spTree>
    <p:extLst>
      <p:ext uri="{BB962C8B-B14F-4D97-AF65-F5344CB8AC3E}">
        <p14:creationId xmlns:p14="http://schemas.microsoft.com/office/powerpoint/2010/main" val="2774035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FE572-079E-7E58-D93F-3427ACF7B10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37AE94-FA3C-182D-6349-42CD2B6EAEF5}"/>
              </a:ext>
            </a:extLst>
          </p:cNvPr>
          <p:cNvSpPr>
            <a:spLocks noGrp="1"/>
          </p:cNvSpPr>
          <p:nvPr>
            <p:ph type="sldNum" sz="quarter" idx="12"/>
          </p:nvPr>
        </p:nvSpPr>
        <p:spPr/>
        <p:txBody>
          <a:bodyPr/>
          <a:lstStyle/>
          <a:p>
            <a:fld id="{AE6C5BFE-7C86-5341-AED8-83455208BE98}" type="slidenum">
              <a:rPr lang="en-US" smtClean="0"/>
              <a:pPr/>
              <a:t>13</a:t>
            </a:fld>
            <a:endParaRPr lang="en-US" dirty="0"/>
          </a:p>
        </p:txBody>
      </p:sp>
      <p:sp>
        <p:nvSpPr>
          <p:cNvPr id="7" name="Title 1">
            <a:extLst>
              <a:ext uri="{FF2B5EF4-FFF2-40B4-BE49-F238E27FC236}">
                <a16:creationId xmlns:a16="http://schemas.microsoft.com/office/drawing/2014/main" id="{DBA72355-A59C-54B2-965E-BAA147764AC5}"/>
              </a:ext>
            </a:extLst>
          </p:cNvPr>
          <p:cNvSpPr txBox="1">
            <a:spLocks/>
          </p:cNvSpPr>
          <p:nvPr/>
        </p:nvSpPr>
        <p:spPr>
          <a:xfrm>
            <a:off x="336032" y="232761"/>
            <a:ext cx="7636119" cy="558767"/>
          </a:xfrm>
          <a:prstGeom prst="rect">
            <a:avLst/>
          </a:prstGeom>
        </p:spPr>
        <p:txBody>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dirty="0"/>
              <a:t>Data asset inventory</a:t>
            </a:r>
          </a:p>
        </p:txBody>
      </p:sp>
      <p:pic>
        <p:nvPicPr>
          <p:cNvPr id="4" name="Picture 3">
            <a:extLst>
              <a:ext uri="{FF2B5EF4-FFF2-40B4-BE49-F238E27FC236}">
                <a16:creationId xmlns:a16="http://schemas.microsoft.com/office/drawing/2014/main" id="{6479815D-735D-54C0-F85F-CD707C5F162A}"/>
              </a:ext>
            </a:extLst>
          </p:cNvPr>
          <p:cNvPicPr>
            <a:picLocks noChangeAspect="1"/>
          </p:cNvPicPr>
          <p:nvPr/>
        </p:nvPicPr>
        <p:blipFill>
          <a:blip r:embed="rId3"/>
          <a:srcRect r="4158"/>
          <a:stretch/>
        </p:blipFill>
        <p:spPr>
          <a:xfrm>
            <a:off x="1823371" y="864296"/>
            <a:ext cx="5497257" cy="4279204"/>
          </a:xfrm>
          <a:prstGeom prst="rect">
            <a:avLst/>
          </a:prstGeom>
        </p:spPr>
      </p:pic>
      <p:sp>
        <p:nvSpPr>
          <p:cNvPr id="5" name="Text Placeholder 3">
            <a:extLst>
              <a:ext uri="{FF2B5EF4-FFF2-40B4-BE49-F238E27FC236}">
                <a16:creationId xmlns:a16="http://schemas.microsoft.com/office/drawing/2014/main" id="{3881E14D-2EF9-101B-071B-330626321EFC}"/>
              </a:ext>
            </a:extLst>
          </p:cNvPr>
          <p:cNvSpPr txBox="1">
            <a:spLocks/>
          </p:cNvSpPr>
          <p:nvPr/>
        </p:nvSpPr>
        <p:spPr>
          <a:xfrm>
            <a:off x="71771" y="2118921"/>
            <a:ext cx="1751600" cy="905658"/>
          </a:xfrm>
          <a:prstGeom prst="rect">
            <a:avLst/>
          </a:prstGeom>
        </p:spPr>
        <p:txBody>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100" dirty="0"/>
              <a:t>An Employee Access only webpage within our Data Governance website.</a:t>
            </a:r>
          </a:p>
        </p:txBody>
      </p:sp>
    </p:spTree>
    <p:extLst>
      <p:ext uri="{BB962C8B-B14F-4D97-AF65-F5344CB8AC3E}">
        <p14:creationId xmlns:p14="http://schemas.microsoft.com/office/powerpoint/2010/main" val="710948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CC38C9-42EA-7939-3180-A46F87846FD1}"/>
              </a:ext>
            </a:extLst>
          </p:cNvPr>
          <p:cNvSpPr>
            <a:spLocks noGrp="1"/>
          </p:cNvSpPr>
          <p:nvPr>
            <p:ph type="sldNum" sz="quarter" idx="12"/>
          </p:nvPr>
        </p:nvSpPr>
        <p:spPr/>
        <p:txBody>
          <a:bodyPr/>
          <a:lstStyle/>
          <a:p>
            <a:fld id="{AE6C5BFE-7C86-5341-AED8-83455208BE98}" type="slidenum">
              <a:rPr lang="en-US" smtClean="0"/>
              <a:pPr/>
              <a:t>14</a:t>
            </a:fld>
            <a:endParaRPr lang="en-US" dirty="0"/>
          </a:p>
        </p:txBody>
      </p:sp>
      <p:sp>
        <p:nvSpPr>
          <p:cNvPr id="4" name="Title 1">
            <a:extLst>
              <a:ext uri="{FF2B5EF4-FFF2-40B4-BE49-F238E27FC236}">
                <a16:creationId xmlns:a16="http://schemas.microsoft.com/office/drawing/2014/main" id="{2E6FD046-6901-EE3C-3626-796D7E9CCBDD}"/>
              </a:ext>
            </a:extLst>
          </p:cNvPr>
          <p:cNvSpPr txBox="1">
            <a:spLocks/>
          </p:cNvSpPr>
          <p:nvPr/>
        </p:nvSpPr>
        <p:spPr>
          <a:xfrm>
            <a:off x="500267" y="258098"/>
            <a:ext cx="7636119" cy="397174"/>
          </a:xfrm>
          <a:prstGeom prst="rect">
            <a:avLst/>
          </a:prstGeom>
        </p:spPr>
        <p:txBody>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sz="3200" dirty="0"/>
              <a:t>Data definitions</a:t>
            </a:r>
          </a:p>
        </p:txBody>
      </p:sp>
      <p:sp>
        <p:nvSpPr>
          <p:cNvPr id="7" name="Text Placeholder 3">
            <a:extLst>
              <a:ext uri="{FF2B5EF4-FFF2-40B4-BE49-F238E27FC236}">
                <a16:creationId xmlns:a16="http://schemas.microsoft.com/office/drawing/2014/main" id="{D6F9C73C-58E3-B9B9-2D48-CBD85455E2C8}"/>
              </a:ext>
            </a:extLst>
          </p:cNvPr>
          <p:cNvSpPr txBox="1">
            <a:spLocks/>
          </p:cNvSpPr>
          <p:nvPr/>
        </p:nvSpPr>
        <p:spPr>
          <a:xfrm>
            <a:off x="500267" y="646003"/>
            <a:ext cx="7400373" cy="1165515"/>
          </a:xfrm>
          <a:prstGeom prst="rect">
            <a:avLst/>
          </a:prstGeom>
        </p:spPr>
        <p:txBody>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Designed to promote communication and production of meaning</a:t>
            </a:r>
          </a:p>
          <a:p>
            <a:pPr marL="285750" indent="-285750">
              <a:buFont typeface="Arial" panose="020B0604020202020204" pitchFamily="34" charset="0"/>
              <a:buChar char="•"/>
            </a:pPr>
            <a:r>
              <a:rPr lang="en-US" dirty="0"/>
              <a:t>Document the existence, meaning, and use of data elements.</a:t>
            </a:r>
          </a:p>
          <a:p>
            <a:pPr marL="285750" indent="-285750">
              <a:buFont typeface="Arial" panose="020B0604020202020204" pitchFamily="34" charset="0"/>
              <a:buChar char="•"/>
            </a:pPr>
            <a:r>
              <a:rPr lang="en-US" dirty="0"/>
              <a:t>Data dictionary standards can be found on our Data Governance website</a:t>
            </a:r>
          </a:p>
        </p:txBody>
      </p:sp>
      <p:sp>
        <p:nvSpPr>
          <p:cNvPr id="8" name="Title 1">
            <a:extLst>
              <a:ext uri="{FF2B5EF4-FFF2-40B4-BE49-F238E27FC236}">
                <a16:creationId xmlns:a16="http://schemas.microsoft.com/office/drawing/2014/main" id="{6B5F1C40-C4D4-3123-0CD1-EC069D203FF3}"/>
              </a:ext>
            </a:extLst>
          </p:cNvPr>
          <p:cNvSpPr txBox="1">
            <a:spLocks/>
          </p:cNvSpPr>
          <p:nvPr/>
        </p:nvSpPr>
        <p:spPr>
          <a:xfrm>
            <a:off x="500267" y="1938577"/>
            <a:ext cx="7636119" cy="365809"/>
          </a:xfrm>
          <a:prstGeom prst="rect">
            <a:avLst/>
          </a:prstGeom>
        </p:spPr>
        <p:txBody>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sz="3200" dirty="0"/>
              <a:t>Data Cookbook</a:t>
            </a:r>
          </a:p>
        </p:txBody>
      </p:sp>
      <p:sp>
        <p:nvSpPr>
          <p:cNvPr id="9" name="Text Placeholder 3">
            <a:extLst>
              <a:ext uri="{FF2B5EF4-FFF2-40B4-BE49-F238E27FC236}">
                <a16:creationId xmlns:a16="http://schemas.microsoft.com/office/drawing/2014/main" id="{F9620419-D540-9C7D-0848-2AF8458EA23A}"/>
              </a:ext>
            </a:extLst>
          </p:cNvPr>
          <p:cNvSpPr txBox="1">
            <a:spLocks/>
          </p:cNvSpPr>
          <p:nvPr/>
        </p:nvSpPr>
        <p:spPr>
          <a:xfrm>
            <a:off x="500267" y="2422176"/>
            <a:ext cx="3812089" cy="2618931"/>
          </a:xfrm>
          <a:prstGeom prst="rect">
            <a:avLst/>
          </a:prstGeom>
        </p:spPr>
        <p:txBody>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A metadata management tool </a:t>
            </a:r>
          </a:p>
          <a:p>
            <a:pPr marL="285750" indent="-285750">
              <a:buFont typeface="Arial" panose="020B0604020202020204" pitchFamily="34" charset="0"/>
              <a:buChar char="•"/>
            </a:pPr>
            <a:r>
              <a:rPr lang="en-US" dirty="0"/>
              <a:t>Provides a digital repository for data definitions and other metadata </a:t>
            </a:r>
          </a:p>
          <a:p>
            <a:pPr marL="285750" indent="-285750">
              <a:buFont typeface="Arial" panose="020B0604020202020204" pitchFamily="34" charset="0"/>
              <a:buChar char="•"/>
            </a:pPr>
            <a:r>
              <a:rPr lang="en-US" dirty="0"/>
              <a:t>Can be integrated with existing reporting and analytics.</a:t>
            </a:r>
          </a:p>
          <a:p>
            <a:pPr marL="285750" indent="-285750">
              <a:buFont typeface="Arial" panose="020B0604020202020204" pitchFamily="34" charset="0"/>
              <a:buChar char="•"/>
            </a:pPr>
            <a:r>
              <a:rPr lang="en-US" dirty="0"/>
              <a:t>To access the Data Cookbook, users must log in via SSO/NetID.</a:t>
            </a:r>
          </a:p>
          <a:p>
            <a:pPr marL="285750" indent="-285750">
              <a:buFont typeface="Arial" panose="020B0604020202020204" pitchFamily="34" charset="0"/>
              <a:buChar char="•"/>
            </a:pPr>
            <a:r>
              <a:rPr lang="en-US" dirty="0"/>
              <a:t>https://stonybrook.datacookbook.com/</a:t>
            </a:r>
          </a:p>
        </p:txBody>
      </p:sp>
      <p:pic>
        <p:nvPicPr>
          <p:cNvPr id="2050" name="Picture 2">
            <a:extLst>
              <a:ext uri="{FF2B5EF4-FFF2-40B4-BE49-F238E27FC236}">
                <a16:creationId xmlns:a16="http://schemas.microsoft.com/office/drawing/2014/main" id="{65235687-4E67-AB25-217D-061094216B5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8200" y="1756427"/>
            <a:ext cx="4365626" cy="30305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a:extLst>
              <a:ext uri="{FF2B5EF4-FFF2-40B4-BE49-F238E27FC236}">
                <a16:creationId xmlns:a16="http://schemas.microsoft.com/office/drawing/2014/main" id="{A1493A24-E9E8-0C6C-2FC2-C2DE4C91737D}"/>
              </a:ext>
            </a:extLst>
          </p:cNvPr>
          <p:cNvSpPr txBox="1"/>
          <p:nvPr/>
        </p:nvSpPr>
        <p:spPr>
          <a:xfrm>
            <a:off x="7809194" y="4926985"/>
            <a:ext cx="1171185" cy="153888"/>
          </a:xfrm>
          <a:prstGeom prst="rect">
            <a:avLst/>
          </a:prstGeom>
          <a:noFill/>
        </p:spPr>
        <p:txBody>
          <a:bodyPr wrap="square">
            <a:spAutoFit/>
          </a:bodyPr>
          <a:lstStyle/>
          <a:p>
            <a:r>
              <a:rPr lang="en-US" sz="400" dirty="0">
                <a:hlinkClick r:id="rId4"/>
              </a:rPr>
              <a:t>https://stonybrook.datacookbook.com/</a:t>
            </a:r>
            <a:endParaRPr lang="en-US" sz="400" dirty="0"/>
          </a:p>
        </p:txBody>
      </p:sp>
    </p:spTree>
    <p:extLst>
      <p:ext uri="{BB962C8B-B14F-4D97-AF65-F5344CB8AC3E}">
        <p14:creationId xmlns:p14="http://schemas.microsoft.com/office/powerpoint/2010/main" val="699752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58953B-488E-9007-DF63-4C3F485B3E45}"/>
              </a:ext>
            </a:extLst>
          </p:cNvPr>
          <p:cNvSpPr>
            <a:spLocks noGrp="1"/>
          </p:cNvSpPr>
          <p:nvPr>
            <p:ph type="sldNum" sz="quarter" idx="12"/>
          </p:nvPr>
        </p:nvSpPr>
        <p:spPr/>
        <p:txBody>
          <a:bodyPr/>
          <a:lstStyle/>
          <a:p>
            <a:fld id="{AE6C5BFE-7C86-5341-AED8-83455208BE98}" type="slidenum">
              <a:rPr lang="en-US" smtClean="0"/>
              <a:pPr/>
              <a:t>15</a:t>
            </a:fld>
            <a:endParaRPr lang="en-US" dirty="0"/>
          </a:p>
        </p:txBody>
      </p:sp>
      <p:pic>
        <p:nvPicPr>
          <p:cNvPr id="8" name="Picture 7">
            <a:extLst>
              <a:ext uri="{FF2B5EF4-FFF2-40B4-BE49-F238E27FC236}">
                <a16:creationId xmlns:a16="http://schemas.microsoft.com/office/drawing/2014/main" id="{C7589AF6-CF33-B0F8-D5B2-CC52F1C55C6C}"/>
              </a:ext>
            </a:extLst>
          </p:cNvPr>
          <p:cNvPicPr>
            <a:picLocks noChangeAspect="1"/>
          </p:cNvPicPr>
          <p:nvPr/>
        </p:nvPicPr>
        <p:blipFill>
          <a:blip r:embed="rId3"/>
          <a:stretch>
            <a:fillRect/>
          </a:stretch>
        </p:blipFill>
        <p:spPr>
          <a:xfrm>
            <a:off x="408682" y="0"/>
            <a:ext cx="3286006" cy="5143500"/>
          </a:xfrm>
          <a:prstGeom prst="rect">
            <a:avLst/>
          </a:prstGeom>
        </p:spPr>
      </p:pic>
      <p:sp>
        <p:nvSpPr>
          <p:cNvPr id="5" name="Callout: Bent Line with Accent Bar 4">
            <a:extLst>
              <a:ext uri="{FF2B5EF4-FFF2-40B4-BE49-F238E27FC236}">
                <a16:creationId xmlns:a16="http://schemas.microsoft.com/office/drawing/2014/main" id="{0104868A-EB7D-9E44-F15D-AE342A577F1E}"/>
              </a:ext>
            </a:extLst>
          </p:cNvPr>
          <p:cNvSpPr/>
          <p:nvPr/>
        </p:nvSpPr>
        <p:spPr>
          <a:xfrm>
            <a:off x="6035040" y="222886"/>
            <a:ext cx="1743075" cy="200024"/>
          </a:xfrm>
          <a:prstGeom prst="accentCallout2">
            <a:avLst>
              <a:gd name="adj1" fmla="val 18750"/>
              <a:gd name="adj2" fmla="val -8333"/>
              <a:gd name="adj3" fmla="val 18750"/>
              <a:gd name="adj4" fmla="val -16667"/>
              <a:gd name="adj5" fmla="val 194449"/>
              <a:gd name="adj6" fmla="val -30379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2"/>
                </a:solidFill>
              </a:rPr>
              <a:t>Field name</a:t>
            </a:r>
          </a:p>
        </p:txBody>
      </p:sp>
      <p:sp>
        <p:nvSpPr>
          <p:cNvPr id="7" name="Callout: Bent Line with Accent Bar 6">
            <a:extLst>
              <a:ext uri="{FF2B5EF4-FFF2-40B4-BE49-F238E27FC236}">
                <a16:creationId xmlns:a16="http://schemas.microsoft.com/office/drawing/2014/main" id="{44E98987-C8F0-5B06-BF89-45B59E4DF7A2}"/>
              </a:ext>
            </a:extLst>
          </p:cNvPr>
          <p:cNvSpPr/>
          <p:nvPr/>
        </p:nvSpPr>
        <p:spPr>
          <a:xfrm>
            <a:off x="6035039" y="1093472"/>
            <a:ext cx="1743075" cy="200024"/>
          </a:xfrm>
          <a:prstGeom prst="accentCallout2">
            <a:avLst>
              <a:gd name="adj1" fmla="val 44350"/>
              <a:gd name="adj2" fmla="val -8753"/>
              <a:gd name="adj3" fmla="val 65594"/>
              <a:gd name="adj4" fmla="val -136863"/>
              <a:gd name="adj5" fmla="val -22028"/>
              <a:gd name="adj6" fmla="val -17855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2"/>
                </a:solidFill>
              </a:rPr>
              <a:t>Functional area</a:t>
            </a:r>
          </a:p>
        </p:txBody>
      </p:sp>
      <p:sp>
        <p:nvSpPr>
          <p:cNvPr id="9" name="Callout: Bent Line with Accent Bar 8">
            <a:extLst>
              <a:ext uri="{FF2B5EF4-FFF2-40B4-BE49-F238E27FC236}">
                <a16:creationId xmlns:a16="http://schemas.microsoft.com/office/drawing/2014/main" id="{937FBC90-97AD-A60A-7F75-0A86E4134EA6}"/>
              </a:ext>
            </a:extLst>
          </p:cNvPr>
          <p:cNvSpPr/>
          <p:nvPr/>
        </p:nvSpPr>
        <p:spPr>
          <a:xfrm>
            <a:off x="6035040" y="658179"/>
            <a:ext cx="1743075" cy="200024"/>
          </a:xfrm>
          <a:prstGeom prst="accentCallout2">
            <a:avLst>
              <a:gd name="adj1" fmla="val 18750"/>
              <a:gd name="adj2" fmla="val -8333"/>
              <a:gd name="adj3" fmla="val -4107"/>
              <a:gd name="adj4" fmla="val -148470"/>
              <a:gd name="adj5" fmla="val 194449"/>
              <a:gd name="adj6" fmla="val -30379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2"/>
                </a:solidFill>
              </a:rPr>
              <a:t>Definition </a:t>
            </a:r>
          </a:p>
        </p:txBody>
      </p:sp>
      <p:sp>
        <p:nvSpPr>
          <p:cNvPr id="10" name="Callout: Bent Line with Accent Bar 9">
            <a:extLst>
              <a:ext uri="{FF2B5EF4-FFF2-40B4-BE49-F238E27FC236}">
                <a16:creationId xmlns:a16="http://schemas.microsoft.com/office/drawing/2014/main" id="{A6ECDB98-DD78-CFFB-DAAD-4AD50C787C21}"/>
              </a:ext>
            </a:extLst>
          </p:cNvPr>
          <p:cNvSpPr/>
          <p:nvPr/>
        </p:nvSpPr>
        <p:spPr>
          <a:xfrm>
            <a:off x="6029319" y="2689808"/>
            <a:ext cx="1743075" cy="356711"/>
          </a:xfrm>
          <a:prstGeom prst="accentCallout2">
            <a:avLst>
              <a:gd name="adj1" fmla="val 26379"/>
              <a:gd name="adj2" fmla="val -7709"/>
              <a:gd name="adj3" fmla="val 104457"/>
              <a:gd name="adj4" fmla="val -206237"/>
              <a:gd name="adj5" fmla="val 146267"/>
              <a:gd name="adj6" fmla="val -24129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2"/>
                </a:solidFill>
              </a:rPr>
              <a:t>Pulls in examples of field values</a:t>
            </a:r>
          </a:p>
        </p:txBody>
      </p:sp>
      <p:sp>
        <p:nvSpPr>
          <p:cNvPr id="11" name="Callout: Bent Line with Accent Bar 10">
            <a:extLst>
              <a:ext uri="{FF2B5EF4-FFF2-40B4-BE49-F238E27FC236}">
                <a16:creationId xmlns:a16="http://schemas.microsoft.com/office/drawing/2014/main" id="{676E64C0-4139-429C-6470-8E2FA99A7AA7}"/>
              </a:ext>
            </a:extLst>
          </p:cNvPr>
          <p:cNvSpPr/>
          <p:nvPr/>
        </p:nvSpPr>
        <p:spPr>
          <a:xfrm>
            <a:off x="6029323" y="1481970"/>
            <a:ext cx="1743075" cy="285034"/>
          </a:xfrm>
          <a:prstGeom prst="accentCallout2">
            <a:avLst>
              <a:gd name="adj1" fmla="val 18750"/>
              <a:gd name="adj2" fmla="val -8333"/>
              <a:gd name="adj3" fmla="val 11382"/>
              <a:gd name="adj4" fmla="val -133716"/>
              <a:gd name="adj5" fmla="val 80764"/>
              <a:gd name="adj6" fmla="val -18117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2"/>
                </a:solidFill>
              </a:rPr>
              <a:t>Synonyms, Also known as, </a:t>
            </a:r>
            <a:r>
              <a:rPr lang="en-US" sz="1100" dirty="0" err="1">
                <a:solidFill>
                  <a:schemeClr val="tx2"/>
                </a:solidFill>
              </a:rPr>
              <a:t>etc</a:t>
            </a:r>
            <a:r>
              <a:rPr lang="en-US" sz="1100" dirty="0">
                <a:solidFill>
                  <a:schemeClr val="tx2"/>
                </a:solidFill>
              </a:rPr>
              <a:t>… </a:t>
            </a:r>
          </a:p>
        </p:txBody>
      </p:sp>
      <p:sp>
        <p:nvSpPr>
          <p:cNvPr id="12" name="Callout: Bent Line with Accent Bar 11">
            <a:extLst>
              <a:ext uri="{FF2B5EF4-FFF2-40B4-BE49-F238E27FC236}">
                <a16:creationId xmlns:a16="http://schemas.microsoft.com/office/drawing/2014/main" id="{4E5F0957-90E9-F2FC-78FD-3538C1A69F39}"/>
              </a:ext>
            </a:extLst>
          </p:cNvPr>
          <p:cNvSpPr/>
          <p:nvPr/>
        </p:nvSpPr>
        <p:spPr>
          <a:xfrm>
            <a:off x="6029318" y="1993745"/>
            <a:ext cx="1743075" cy="470116"/>
          </a:xfrm>
          <a:prstGeom prst="accentCallout2">
            <a:avLst>
              <a:gd name="adj1" fmla="val 18750"/>
              <a:gd name="adj2" fmla="val -8333"/>
              <a:gd name="adj3" fmla="val 21200"/>
              <a:gd name="adj4" fmla="val -118607"/>
              <a:gd name="adj5" fmla="val 86615"/>
              <a:gd name="adj6" fmla="val -17087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2"/>
                </a:solidFill>
              </a:rPr>
              <a:t>Reports can group definitions, and link into Tableau dashboards</a:t>
            </a:r>
          </a:p>
        </p:txBody>
      </p:sp>
      <p:sp>
        <p:nvSpPr>
          <p:cNvPr id="13" name="Callout: Bent Line with Accent Bar 12">
            <a:extLst>
              <a:ext uri="{FF2B5EF4-FFF2-40B4-BE49-F238E27FC236}">
                <a16:creationId xmlns:a16="http://schemas.microsoft.com/office/drawing/2014/main" id="{B7831CD7-4094-731F-0B32-44225E4C372C}"/>
              </a:ext>
            </a:extLst>
          </p:cNvPr>
          <p:cNvSpPr/>
          <p:nvPr/>
        </p:nvSpPr>
        <p:spPr>
          <a:xfrm>
            <a:off x="6029320" y="3324233"/>
            <a:ext cx="1743075" cy="691509"/>
          </a:xfrm>
          <a:prstGeom prst="accentCallout2">
            <a:avLst>
              <a:gd name="adj1" fmla="val 18750"/>
              <a:gd name="adj2" fmla="val -8333"/>
              <a:gd name="adj3" fmla="val 47133"/>
              <a:gd name="adj4" fmla="val -104149"/>
              <a:gd name="adj5" fmla="val 9085"/>
              <a:gd name="adj6" fmla="val -17389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2"/>
                </a:solidFill>
              </a:rPr>
              <a:t>Definitions that mention this field, or fields that are mentioned in this field’s definition</a:t>
            </a:r>
          </a:p>
        </p:txBody>
      </p:sp>
      <p:sp>
        <p:nvSpPr>
          <p:cNvPr id="14" name="Callout: Bent Line with Accent Bar 13">
            <a:extLst>
              <a:ext uri="{FF2B5EF4-FFF2-40B4-BE49-F238E27FC236}">
                <a16:creationId xmlns:a16="http://schemas.microsoft.com/office/drawing/2014/main" id="{0579EFD6-1588-88D1-C4E2-1BE0AE35A6F6}"/>
              </a:ext>
            </a:extLst>
          </p:cNvPr>
          <p:cNvSpPr/>
          <p:nvPr/>
        </p:nvSpPr>
        <p:spPr>
          <a:xfrm>
            <a:off x="6029320" y="4354355"/>
            <a:ext cx="1743075" cy="527887"/>
          </a:xfrm>
          <a:prstGeom prst="accentCallout2">
            <a:avLst>
              <a:gd name="adj1" fmla="val 18750"/>
              <a:gd name="adj2" fmla="val -8333"/>
              <a:gd name="adj3" fmla="val 6766"/>
              <a:gd name="adj4" fmla="val -99729"/>
              <a:gd name="adj5" fmla="val 122974"/>
              <a:gd name="adj6" fmla="val -26888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2"/>
                </a:solidFill>
              </a:rPr>
              <a:t>Information on this field’s source, SQL code for pulling the data </a:t>
            </a:r>
          </a:p>
        </p:txBody>
      </p:sp>
    </p:spTree>
    <p:extLst>
      <p:ext uri="{BB962C8B-B14F-4D97-AF65-F5344CB8AC3E}">
        <p14:creationId xmlns:p14="http://schemas.microsoft.com/office/powerpoint/2010/main" val="2151012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A317C-3C4C-CAF5-DF5A-2595A7F6E3B5}"/>
              </a:ext>
            </a:extLst>
          </p:cNvPr>
          <p:cNvSpPr>
            <a:spLocks noGrp="1"/>
          </p:cNvSpPr>
          <p:nvPr>
            <p:ph type="sldNum" sz="quarter" idx="12"/>
          </p:nvPr>
        </p:nvSpPr>
        <p:spPr/>
        <p:txBody>
          <a:bodyPr/>
          <a:lstStyle/>
          <a:p>
            <a:fld id="{AE6C5BFE-7C86-5341-AED8-83455208BE98}" type="slidenum">
              <a:rPr lang="en-US" smtClean="0"/>
              <a:pPr/>
              <a:t>16</a:t>
            </a:fld>
            <a:endParaRPr lang="en-US" dirty="0"/>
          </a:p>
        </p:txBody>
      </p:sp>
      <p:sp>
        <p:nvSpPr>
          <p:cNvPr id="2" name="Title 1">
            <a:extLst>
              <a:ext uri="{FF2B5EF4-FFF2-40B4-BE49-F238E27FC236}">
                <a16:creationId xmlns:a16="http://schemas.microsoft.com/office/drawing/2014/main" id="{31AB5F9F-D97A-D44A-8C99-A71E63F9406E}"/>
              </a:ext>
            </a:extLst>
          </p:cNvPr>
          <p:cNvSpPr txBox="1">
            <a:spLocks/>
          </p:cNvSpPr>
          <p:nvPr/>
        </p:nvSpPr>
        <p:spPr>
          <a:xfrm>
            <a:off x="618254" y="831072"/>
            <a:ext cx="7636119" cy="558767"/>
          </a:xfrm>
          <a:prstGeom prst="rect">
            <a:avLst/>
          </a:prstGeom>
        </p:spPr>
        <p:txBody>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dirty="0"/>
              <a:t>Looking towards a shared future</a:t>
            </a:r>
          </a:p>
        </p:txBody>
      </p:sp>
      <p:sp>
        <p:nvSpPr>
          <p:cNvPr id="4" name="Text Placeholder 3">
            <a:extLst>
              <a:ext uri="{FF2B5EF4-FFF2-40B4-BE49-F238E27FC236}">
                <a16:creationId xmlns:a16="http://schemas.microsoft.com/office/drawing/2014/main" id="{DAADD086-9EE8-C332-BE6E-505D29C2F187}"/>
              </a:ext>
            </a:extLst>
          </p:cNvPr>
          <p:cNvSpPr txBox="1">
            <a:spLocks/>
          </p:cNvSpPr>
          <p:nvPr/>
        </p:nvSpPr>
        <p:spPr>
          <a:xfrm>
            <a:off x="618254" y="1666715"/>
            <a:ext cx="7400373" cy="3374391"/>
          </a:xfrm>
          <a:prstGeom prst="rect">
            <a:avLst/>
          </a:prstGeom>
        </p:spPr>
        <p:txBody>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Data Governance and AI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How Data Governance intersects with Data Protection, Data Security, and more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Finding the balance between Governance and efficiency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Increasing knowledge about Data Governance and how it can benefit all of us</a:t>
            </a:r>
          </a:p>
        </p:txBody>
      </p:sp>
      <p:sp>
        <p:nvSpPr>
          <p:cNvPr id="7" name="TextBox 6">
            <a:extLst>
              <a:ext uri="{FF2B5EF4-FFF2-40B4-BE49-F238E27FC236}">
                <a16:creationId xmlns:a16="http://schemas.microsoft.com/office/drawing/2014/main" id="{CFC22570-A0A2-EED8-F3BB-CE4B168E2420}"/>
              </a:ext>
            </a:extLst>
          </p:cNvPr>
          <p:cNvSpPr txBox="1"/>
          <p:nvPr/>
        </p:nvSpPr>
        <p:spPr>
          <a:xfrm>
            <a:off x="7086600" y="4943445"/>
            <a:ext cx="2057400" cy="200055"/>
          </a:xfrm>
          <a:prstGeom prst="rect">
            <a:avLst/>
          </a:prstGeom>
          <a:noFill/>
        </p:spPr>
        <p:txBody>
          <a:bodyPr wrap="square">
            <a:spAutoFit/>
          </a:bodyPr>
          <a:lstStyle/>
          <a:p>
            <a:r>
              <a:rPr lang="en-US" sz="700" b="1" dirty="0">
                <a:latin typeface="Bitter" pitchFamily="2" charset="0"/>
              </a:rPr>
              <a:t>DATAGOVERNANCE@STONYBROOK.EDU</a:t>
            </a:r>
          </a:p>
        </p:txBody>
      </p:sp>
    </p:spTree>
    <p:extLst>
      <p:ext uri="{BB962C8B-B14F-4D97-AF65-F5344CB8AC3E}">
        <p14:creationId xmlns:p14="http://schemas.microsoft.com/office/powerpoint/2010/main" val="2168588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0F7B6-DA26-1B49-A7C6-B3603CB761E3}"/>
              </a:ext>
            </a:extLst>
          </p:cNvPr>
          <p:cNvSpPr>
            <a:spLocks noGrp="1"/>
          </p:cNvSpPr>
          <p:nvPr>
            <p:ph type="ctrTitle"/>
          </p:nvPr>
        </p:nvSpPr>
        <p:spPr>
          <a:xfrm>
            <a:off x="611506" y="2083653"/>
            <a:ext cx="6554244" cy="976193"/>
          </a:xfrm>
        </p:spPr>
        <p:txBody>
          <a:bodyPr/>
          <a:lstStyle/>
          <a:p>
            <a:r>
              <a:rPr lang="en-US" sz="8000" dirty="0"/>
              <a:t>Thank you</a:t>
            </a:r>
          </a:p>
        </p:txBody>
      </p:sp>
      <p:sp>
        <p:nvSpPr>
          <p:cNvPr id="3" name="Title 1">
            <a:extLst>
              <a:ext uri="{FF2B5EF4-FFF2-40B4-BE49-F238E27FC236}">
                <a16:creationId xmlns:a16="http://schemas.microsoft.com/office/drawing/2014/main" id="{A80D4193-55DA-CA6F-5325-0283BFFE64A4}"/>
              </a:ext>
            </a:extLst>
          </p:cNvPr>
          <p:cNvSpPr txBox="1">
            <a:spLocks/>
          </p:cNvSpPr>
          <p:nvPr/>
        </p:nvSpPr>
        <p:spPr>
          <a:xfrm>
            <a:off x="611506" y="3970751"/>
            <a:ext cx="3620203" cy="407097"/>
          </a:xfrm>
          <a:prstGeom prst="rect">
            <a:avLst/>
          </a:prstGeom>
        </p:spPr>
        <p:txBody>
          <a:bodyPr vert="horz" lIns="0" tIns="0" rIns="0" bIns="0" rtlCol="0" anchor="b" anchorCtr="0">
            <a:noAutofit/>
          </a:bodyPr>
          <a:lstStyle>
            <a:lvl1pPr algn="l" defTabSz="685800" rtl="0" eaLnBrk="1" latinLnBrk="0" hangingPunct="1">
              <a:lnSpc>
                <a:spcPct val="60000"/>
              </a:lnSpc>
              <a:spcBef>
                <a:spcPct val="0"/>
              </a:spcBef>
              <a:buNone/>
              <a:defRPr lang="en-US" sz="10000" b="1" i="0" kern="1200" cap="all" baseline="0">
                <a:solidFill>
                  <a:schemeClr val="bg2"/>
                </a:solidFill>
                <a:latin typeface="Alumni Sans" pitchFamily="2" charset="77"/>
                <a:ea typeface="+mj-ea"/>
                <a:cs typeface="+mj-cs"/>
              </a:defRPr>
            </a:lvl1pPr>
          </a:lstStyle>
          <a:p>
            <a:r>
              <a:rPr lang="en-US" sz="1100" b="1" dirty="0"/>
              <a:t>stonybrook.edu/</a:t>
            </a:r>
            <a:r>
              <a:rPr lang="en-US" sz="1100" b="1" dirty="0" err="1"/>
              <a:t>datagovernance</a:t>
            </a:r>
            <a:r>
              <a:rPr lang="en-US" sz="1100" b="1" dirty="0"/>
              <a:t> </a:t>
            </a:r>
          </a:p>
          <a:p>
            <a:endParaRPr lang="en-US" sz="1100" dirty="0"/>
          </a:p>
          <a:p>
            <a:r>
              <a:rPr lang="en-US" sz="1100" dirty="0"/>
              <a:t>DATAGOVERNANCE@STONYBROOK.EDU</a:t>
            </a:r>
            <a:endParaRPr lang="en-US" sz="1100" b="1" dirty="0"/>
          </a:p>
        </p:txBody>
      </p:sp>
    </p:spTree>
    <p:extLst>
      <p:ext uri="{BB962C8B-B14F-4D97-AF65-F5344CB8AC3E}">
        <p14:creationId xmlns:p14="http://schemas.microsoft.com/office/powerpoint/2010/main" val="2782672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E61E7-780C-A193-4CC1-3C9635FBE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2C155-E73D-2433-B95A-78B8214909B3}"/>
              </a:ext>
            </a:extLst>
          </p:cNvPr>
          <p:cNvSpPr>
            <a:spLocks noGrp="1"/>
          </p:cNvSpPr>
          <p:nvPr>
            <p:ph type="title"/>
          </p:nvPr>
        </p:nvSpPr>
        <p:spPr>
          <a:xfrm>
            <a:off x="628650" y="273844"/>
            <a:ext cx="7886700" cy="765816"/>
          </a:xfrm>
        </p:spPr>
        <p:txBody>
          <a:bodyPr/>
          <a:lstStyle/>
          <a:p>
            <a:r>
              <a:rPr lang="en-US" dirty="0"/>
              <a:t>Who we are</a:t>
            </a:r>
          </a:p>
        </p:txBody>
      </p:sp>
      <p:sp>
        <p:nvSpPr>
          <p:cNvPr id="3" name="Slide Number Placeholder 2">
            <a:extLst>
              <a:ext uri="{FF2B5EF4-FFF2-40B4-BE49-F238E27FC236}">
                <a16:creationId xmlns:a16="http://schemas.microsoft.com/office/drawing/2014/main" id="{FAEFCE3D-72D9-4274-7AE3-8FB14892D6FA}"/>
              </a:ext>
            </a:extLst>
          </p:cNvPr>
          <p:cNvSpPr>
            <a:spLocks noGrp="1"/>
          </p:cNvSpPr>
          <p:nvPr>
            <p:ph type="sldNum" sz="quarter" idx="12"/>
          </p:nvPr>
        </p:nvSpPr>
        <p:spPr/>
        <p:txBody>
          <a:bodyPr/>
          <a:lstStyle/>
          <a:p>
            <a:endParaRPr lang="en-US" dirty="0"/>
          </a:p>
        </p:txBody>
      </p:sp>
      <p:sp>
        <p:nvSpPr>
          <p:cNvPr id="6" name="Text Placeholder 5">
            <a:extLst>
              <a:ext uri="{FF2B5EF4-FFF2-40B4-BE49-F238E27FC236}">
                <a16:creationId xmlns:a16="http://schemas.microsoft.com/office/drawing/2014/main" id="{7F20DFA5-28FB-E94C-856B-F9960296BBDE}"/>
              </a:ext>
            </a:extLst>
          </p:cNvPr>
          <p:cNvSpPr>
            <a:spLocks noGrp="1"/>
          </p:cNvSpPr>
          <p:nvPr>
            <p:ph type="body" sz="quarter" idx="13"/>
          </p:nvPr>
        </p:nvSpPr>
        <p:spPr>
          <a:xfrm>
            <a:off x="628650" y="1265738"/>
            <a:ext cx="7886700" cy="3193528"/>
          </a:xfrm>
        </p:spPr>
        <p:txBody>
          <a:bodyPr/>
          <a:lstStyle/>
          <a:p>
            <a:r>
              <a:rPr lang="en-US" dirty="0"/>
              <a:t>Data Governance dedicated employees: </a:t>
            </a:r>
          </a:p>
          <a:p>
            <a:endParaRPr lang="en-US" dirty="0"/>
          </a:p>
          <a:p>
            <a:r>
              <a:rPr lang="en-US" b="1" dirty="0"/>
              <a:t>Theresa Diemer </a:t>
            </a:r>
            <a:r>
              <a:rPr lang="en-US" dirty="0"/>
              <a:t>- Assistant Director for Data Governance and Management</a:t>
            </a:r>
          </a:p>
          <a:p>
            <a:r>
              <a:rPr lang="en-US" b="1" dirty="0"/>
              <a:t>Arielle Markiewicz </a:t>
            </a:r>
            <a:r>
              <a:rPr lang="en-US" dirty="0"/>
              <a:t>– Business Analyst for Data Governance</a:t>
            </a:r>
          </a:p>
          <a:p>
            <a:endParaRPr lang="en-US" dirty="0"/>
          </a:p>
          <a:p>
            <a:r>
              <a:rPr lang="en-US" dirty="0"/>
              <a:t>Visit us at: </a:t>
            </a:r>
          </a:p>
          <a:p>
            <a:r>
              <a:rPr lang="en-US" b="1" dirty="0"/>
              <a:t>stonybrook.edu/</a:t>
            </a:r>
            <a:r>
              <a:rPr lang="en-US" b="1" dirty="0" err="1"/>
              <a:t>datagovernance</a:t>
            </a:r>
            <a:endParaRPr lang="en-US" b="1" dirty="0"/>
          </a:p>
          <a:p>
            <a:endParaRPr lang="en-US" b="1" dirty="0"/>
          </a:p>
          <a:p>
            <a:r>
              <a:rPr lang="en-US" sz="1400" dirty="0">
                <a:latin typeface="Bitter" pitchFamily="2" charset="0"/>
              </a:rPr>
              <a:t>Email:                 </a:t>
            </a:r>
          </a:p>
          <a:p>
            <a:r>
              <a:rPr lang="en-US" sz="1400" b="1" dirty="0">
                <a:latin typeface="Bitter" pitchFamily="2" charset="0"/>
              </a:rPr>
              <a:t>DATAGOVERNANCE@STONYBROOK.EDU</a:t>
            </a:r>
          </a:p>
          <a:p>
            <a:endParaRPr lang="en-US" b="1" dirty="0"/>
          </a:p>
        </p:txBody>
      </p:sp>
    </p:spTree>
    <p:extLst>
      <p:ext uri="{BB962C8B-B14F-4D97-AF65-F5344CB8AC3E}">
        <p14:creationId xmlns:p14="http://schemas.microsoft.com/office/powerpoint/2010/main" val="51004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7743-A20B-4F74-0BEA-E4EFAD1293FF}"/>
              </a:ext>
            </a:extLst>
          </p:cNvPr>
          <p:cNvSpPr>
            <a:spLocks noGrp="1"/>
          </p:cNvSpPr>
          <p:nvPr>
            <p:ph type="title"/>
          </p:nvPr>
        </p:nvSpPr>
        <p:spPr/>
        <p:txBody>
          <a:bodyPr/>
          <a:lstStyle/>
          <a:p>
            <a:r>
              <a:rPr lang="en-US" dirty="0"/>
              <a:t>What is Data Governance?</a:t>
            </a:r>
          </a:p>
        </p:txBody>
      </p:sp>
      <p:sp>
        <p:nvSpPr>
          <p:cNvPr id="4" name="Text Placeholder 3">
            <a:extLst>
              <a:ext uri="{FF2B5EF4-FFF2-40B4-BE49-F238E27FC236}">
                <a16:creationId xmlns:a16="http://schemas.microsoft.com/office/drawing/2014/main" id="{9E0EED2F-3252-F30C-F1A7-FED315184B36}"/>
              </a:ext>
            </a:extLst>
          </p:cNvPr>
          <p:cNvSpPr>
            <a:spLocks noGrp="1"/>
          </p:cNvSpPr>
          <p:nvPr>
            <p:ph type="body" sz="quarter" idx="13"/>
          </p:nvPr>
        </p:nvSpPr>
        <p:spPr/>
        <p:txBody>
          <a:bodyPr/>
          <a:lstStyle/>
          <a:p>
            <a:pPr>
              <a:lnSpc>
                <a:spcPct val="150000"/>
              </a:lnSpc>
            </a:pPr>
            <a:r>
              <a:rPr lang="en-US" sz="2400" b="0" i="0" dirty="0">
                <a:solidFill>
                  <a:srgbClr val="001D35"/>
                </a:solidFill>
                <a:effectLst/>
                <a:latin typeface="Google Sans"/>
              </a:rPr>
              <a:t>Data governance refers to a set of policies, processes, roles, and standards established within an organization to ensure the quality, security, accuracy, and usability of data throughout its lifecycle, effectively managing data access, usage, and compliance with relevant regulations.</a:t>
            </a:r>
          </a:p>
        </p:txBody>
      </p:sp>
    </p:spTree>
    <p:extLst>
      <p:ext uri="{BB962C8B-B14F-4D97-AF65-F5344CB8AC3E}">
        <p14:creationId xmlns:p14="http://schemas.microsoft.com/office/powerpoint/2010/main" val="170689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938C26-FAC6-2B0F-7FA1-40E0BB89A945}"/>
              </a:ext>
            </a:extLst>
          </p:cNvPr>
          <p:cNvSpPr>
            <a:spLocks noGrp="1"/>
          </p:cNvSpPr>
          <p:nvPr>
            <p:ph type="sldNum" sz="quarter" idx="12"/>
          </p:nvPr>
        </p:nvSpPr>
        <p:spPr/>
        <p:txBody>
          <a:bodyPr/>
          <a:lstStyle/>
          <a:p>
            <a:endParaRPr lang="en-US" dirty="0"/>
          </a:p>
        </p:txBody>
      </p:sp>
      <p:pic>
        <p:nvPicPr>
          <p:cNvPr id="5122" name="Picture 2" descr="Image of the 5 aspects of Data Governance. Designate Decision-Making Body, Establish Expectations, Maintain Data Quality, Formalize Behavior, and Improve User Literacy and Usage">
            <a:extLst>
              <a:ext uri="{FF2B5EF4-FFF2-40B4-BE49-F238E27FC236}">
                <a16:creationId xmlns:a16="http://schemas.microsoft.com/office/drawing/2014/main" id="{BF14687C-8361-5D43-9BD3-5D36966A7DC1}"/>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039" r="63403" b="8602"/>
          <a:stretch/>
        </p:blipFill>
        <p:spPr bwMode="auto">
          <a:xfrm>
            <a:off x="2782111" y="1282552"/>
            <a:ext cx="3579778" cy="352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 name="Title 7">
            <a:extLst>
              <a:ext uri="{FF2B5EF4-FFF2-40B4-BE49-F238E27FC236}">
                <a16:creationId xmlns:a16="http://schemas.microsoft.com/office/drawing/2014/main" id="{61BD8963-21ED-B5BF-E8AE-AB6CD9CD8E61}"/>
              </a:ext>
            </a:extLst>
          </p:cNvPr>
          <p:cNvSpPr txBox="1">
            <a:spLocks/>
          </p:cNvSpPr>
          <p:nvPr/>
        </p:nvSpPr>
        <p:spPr>
          <a:xfrm>
            <a:off x="628650" y="531415"/>
            <a:ext cx="7886700" cy="552435"/>
          </a:xfrm>
          <a:prstGeom prst="rect">
            <a:avLst/>
          </a:prstGeom>
        </p:spPr>
        <p:txBody>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dirty="0"/>
              <a:t>The foundation of data governance </a:t>
            </a:r>
          </a:p>
        </p:txBody>
      </p:sp>
    </p:spTree>
    <p:extLst>
      <p:ext uri="{BB962C8B-B14F-4D97-AF65-F5344CB8AC3E}">
        <p14:creationId xmlns:p14="http://schemas.microsoft.com/office/powerpoint/2010/main" val="3956541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C9FFC-1393-E8E6-AED7-EC561C1794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4B3B0-388C-6F53-B4E2-81E43211631A}"/>
              </a:ext>
            </a:extLst>
          </p:cNvPr>
          <p:cNvSpPr>
            <a:spLocks noGrp="1"/>
          </p:cNvSpPr>
          <p:nvPr>
            <p:ph type="title"/>
          </p:nvPr>
        </p:nvSpPr>
        <p:spPr>
          <a:xfrm>
            <a:off x="628650" y="355633"/>
            <a:ext cx="7713684" cy="994172"/>
          </a:xfrm>
        </p:spPr>
        <p:txBody>
          <a:bodyPr/>
          <a:lstStyle/>
          <a:p>
            <a:r>
              <a:rPr lang="en-US" dirty="0"/>
              <a:t>Shared Values of Data Governance</a:t>
            </a:r>
          </a:p>
        </p:txBody>
      </p:sp>
      <p:sp>
        <p:nvSpPr>
          <p:cNvPr id="4" name="Text Placeholder 3">
            <a:extLst>
              <a:ext uri="{FF2B5EF4-FFF2-40B4-BE49-F238E27FC236}">
                <a16:creationId xmlns:a16="http://schemas.microsoft.com/office/drawing/2014/main" id="{577B5E7E-C3F9-C069-13EC-0290BA0FFC57}"/>
              </a:ext>
            </a:extLst>
          </p:cNvPr>
          <p:cNvSpPr>
            <a:spLocks noGrp="1"/>
          </p:cNvSpPr>
          <p:nvPr>
            <p:ph type="body" sz="quarter" idx="13"/>
          </p:nvPr>
        </p:nvSpPr>
        <p:spPr>
          <a:xfrm>
            <a:off x="628650" y="1670138"/>
            <a:ext cx="3700159" cy="1388396"/>
          </a:xfrm>
        </p:spPr>
        <p:txBody>
          <a:bodyPr/>
          <a:lstStyle/>
          <a:p>
            <a:pPr marL="285750" indent="-285750">
              <a:buFont typeface="Arial" panose="020B0604020202020204" pitchFamily="34" charset="0"/>
              <a:buChar char="•"/>
            </a:pPr>
            <a:r>
              <a:rPr lang="en-US" sz="1600" b="1" dirty="0"/>
              <a:t>Shared Assets</a:t>
            </a:r>
            <a:endParaRPr lang="en-US" sz="1600" dirty="0"/>
          </a:p>
          <a:p>
            <a:pPr marL="285750" indent="-285750">
              <a:buFont typeface="Arial" panose="020B0604020202020204" pitchFamily="34" charset="0"/>
              <a:buChar char="•"/>
            </a:pPr>
            <a:r>
              <a:rPr lang="en-US" sz="1600" b="1" dirty="0"/>
              <a:t>Stewardship</a:t>
            </a:r>
          </a:p>
          <a:p>
            <a:pPr marL="285750" indent="-285750">
              <a:buFont typeface="Arial" panose="020B0604020202020204" pitchFamily="34" charset="0"/>
              <a:buChar char="•"/>
            </a:pPr>
            <a:r>
              <a:rPr lang="en-US" sz="1600" b="1" dirty="0"/>
              <a:t>Quality</a:t>
            </a:r>
          </a:p>
          <a:p>
            <a:pPr marL="285750" indent="-285750">
              <a:buFont typeface="Arial" panose="020B0604020202020204" pitchFamily="34" charset="0"/>
              <a:buChar char="•"/>
            </a:pPr>
            <a:r>
              <a:rPr lang="en-US" sz="1600" b="1" dirty="0"/>
              <a:t>Privacy and Confidentiality</a:t>
            </a:r>
            <a:r>
              <a:rPr lang="en-US" sz="1600" dirty="0"/>
              <a:t> </a:t>
            </a:r>
          </a:p>
        </p:txBody>
      </p:sp>
    </p:spTree>
    <p:extLst>
      <p:ext uri="{BB962C8B-B14F-4D97-AF65-F5344CB8AC3E}">
        <p14:creationId xmlns:p14="http://schemas.microsoft.com/office/powerpoint/2010/main" val="313382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4EE57-6A6E-6064-4856-ABE3DEC790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0773C3-3B1F-483E-23EA-EE4856D95FE6}"/>
              </a:ext>
            </a:extLst>
          </p:cNvPr>
          <p:cNvSpPr>
            <a:spLocks noGrp="1"/>
          </p:cNvSpPr>
          <p:nvPr>
            <p:ph type="title"/>
          </p:nvPr>
        </p:nvSpPr>
        <p:spPr>
          <a:xfrm>
            <a:off x="628650" y="355633"/>
            <a:ext cx="6862396" cy="994172"/>
          </a:xfrm>
        </p:spPr>
        <p:txBody>
          <a:bodyPr/>
          <a:lstStyle/>
          <a:p>
            <a:r>
              <a:rPr lang="en-US" dirty="0"/>
              <a:t>because of Data Governance</a:t>
            </a:r>
          </a:p>
        </p:txBody>
      </p:sp>
      <p:sp>
        <p:nvSpPr>
          <p:cNvPr id="4" name="Text Placeholder 3">
            <a:extLst>
              <a:ext uri="{FF2B5EF4-FFF2-40B4-BE49-F238E27FC236}">
                <a16:creationId xmlns:a16="http://schemas.microsoft.com/office/drawing/2014/main" id="{1C7BAB28-CC4D-81D7-FD61-C829FAB7106A}"/>
              </a:ext>
            </a:extLst>
          </p:cNvPr>
          <p:cNvSpPr>
            <a:spLocks noGrp="1"/>
          </p:cNvSpPr>
          <p:nvPr>
            <p:ph type="body" sz="quarter" idx="13"/>
          </p:nvPr>
        </p:nvSpPr>
        <p:spPr>
          <a:xfrm>
            <a:off x="628650" y="1607722"/>
            <a:ext cx="7886700" cy="2893939"/>
          </a:xfrm>
        </p:spPr>
        <p:txBody>
          <a:bodyPr/>
          <a:lstStyle/>
          <a:p>
            <a:pPr marL="285750" indent="-285750">
              <a:buFont typeface="Arial" panose="020B0604020202020204" pitchFamily="34" charset="0"/>
              <a:buChar char="•"/>
            </a:pPr>
            <a:r>
              <a:rPr lang="en-US" b="1" dirty="0"/>
              <a:t>The university adheres </a:t>
            </a:r>
            <a:r>
              <a:rPr lang="en-US" dirty="0"/>
              <a:t>to and enables </a:t>
            </a:r>
            <a:r>
              <a:rPr lang="en-US" b="1" dirty="0"/>
              <a:t>institutional compliance </a:t>
            </a:r>
            <a:r>
              <a:rPr lang="en-US" dirty="0"/>
              <a:t>with applicable statutes, regulations and policies</a:t>
            </a:r>
          </a:p>
          <a:p>
            <a:pPr marL="285750" indent="-285750">
              <a:buFont typeface="Arial" panose="020B0604020202020204" pitchFamily="34" charset="0"/>
              <a:buChar char="•"/>
            </a:pPr>
            <a:r>
              <a:rPr lang="en-US" b="1" dirty="0"/>
              <a:t>Documentation exhibits transparency </a:t>
            </a:r>
            <a:r>
              <a:rPr lang="en-US" dirty="0"/>
              <a:t>which is available to the University community </a:t>
            </a:r>
          </a:p>
          <a:p>
            <a:pPr marL="285750" indent="-285750">
              <a:buFont typeface="Arial" panose="020B0604020202020204" pitchFamily="34" charset="0"/>
              <a:buChar char="•"/>
            </a:pPr>
            <a:r>
              <a:rPr lang="en-US" b="1" dirty="0"/>
              <a:t>Consistent standards </a:t>
            </a:r>
            <a:r>
              <a:rPr lang="en-US" dirty="0"/>
              <a:t>for data elements, dictionaries, metadata, quality, and usages are identified and supported. </a:t>
            </a:r>
          </a:p>
          <a:p>
            <a:pPr marL="285750" indent="-285750">
              <a:buFont typeface="Arial" panose="020B0604020202020204" pitchFamily="34" charset="0"/>
              <a:buChar char="•"/>
            </a:pPr>
            <a:r>
              <a:rPr lang="en-US" b="1" dirty="0"/>
              <a:t>Responsibilities </a:t>
            </a:r>
            <a:r>
              <a:rPr lang="en-US" dirty="0"/>
              <a:t>for cross-functional data-related decisions, processes, and controls are </a:t>
            </a:r>
            <a:r>
              <a:rPr lang="en-US" b="1" dirty="0"/>
              <a:t>defined</a:t>
            </a:r>
            <a:r>
              <a:rPr lang="en-US" dirty="0"/>
              <a:t>.</a:t>
            </a:r>
          </a:p>
          <a:p>
            <a:pPr marL="285750" indent="-285750">
              <a:buFont typeface="Arial" panose="020B0604020202020204" pitchFamily="34" charset="0"/>
              <a:buChar char="•"/>
            </a:pPr>
            <a:r>
              <a:rPr lang="en-US" b="1" dirty="0"/>
              <a:t>Documentation and verification of data</a:t>
            </a:r>
            <a:r>
              <a:rPr lang="en-US" dirty="0"/>
              <a:t> and metadata, </a:t>
            </a:r>
            <a:r>
              <a:rPr lang="en-US" b="1" dirty="0"/>
              <a:t>the tracking of changes </a:t>
            </a:r>
            <a:r>
              <a:rPr lang="en-US" dirty="0"/>
              <a:t>and the </a:t>
            </a:r>
            <a:r>
              <a:rPr lang="en-US" b="1" dirty="0"/>
              <a:t>justification for changes </a:t>
            </a:r>
            <a:r>
              <a:rPr lang="en-US" dirty="0"/>
              <a:t>are promoted.</a:t>
            </a:r>
          </a:p>
        </p:txBody>
      </p:sp>
      <p:sp>
        <p:nvSpPr>
          <p:cNvPr id="5" name="TextBox 4">
            <a:extLst>
              <a:ext uri="{FF2B5EF4-FFF2-40B4-BE49-F238E27FC236}">
                <a16:creationId xmlns:a16="http://schemas.microsoft.com/office/drawing/2014/main" id="{5D616BA0-0F16-D224-E132-435AEE3905F7}"/>
              </a:ext>
            </a:extLst>
          </p:cNvPr>
          <p:cNvSpPr txBox="1"/>
          <p:nvPr/>
        </p:nvSpPr>
        <p:spPr>
          <a:xfrm>
            <a:off x="7086600" y="4941079"/>
            <a:ext cx="2057400" cy="200055"/>
          </a:xfrm>
          <a:prstGeom prst="rect">
            <a:avLst/>
          </a:prstGeom>
          <a:noFill/>
        </p:spPr>
        <p:txBody>
          <a:bodyPr wrap="square">
            <a:spAutoFit/>
          </a:bodyPr>
          <a:lstStyle/>
          <a:p>
            <a:r>
              <a:rPr lang="en-US" sz="700" b="1" dirty="0">
                <a:latin typeface="Bitter" pitchFamily="2" charset="0"/>
              </a:rPr>
              <a:t>DATAGOVERNANCE@STONYBROOK.EDU</a:t>
            </a:r>
          </a:p>
        </p:txBody>
      </p:sp>
    </p:spTree>
    <p:extLst>
      <p:ext uri="{BB962C8B-B14F-4D97-AF65-F5344CB8AC3E}">
        <p14:creationId xmlns:p14="http://schemas.microsoft.com/office/powerpoint/2010/main" val="3817862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9370A-B41E-D799-A1AB-9269C8F206C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93E7BD8-9934-B160-53D8-935CA1061F14}"/>
              </a:ext>
            </a:extLst>
          </p:cNvPr>
          <p:cNvSpPr>
            <a:spLocks noGrp="1"/>
          </p:cNvSpPr>
          <p:nvPr>
            <p:ph type="body" sz="quarter" idx="13"/>
          </p:nvPr>
        </p:nvSpPr>
        <p:spPr/>
        <p:txBody>
          <a:bodyPr/>
          <a:lstStyle/>
          <a:p>
            <a:endParaRPr lang="en-US" dirty="0"/>
          </a:p>
        </p:txBody>
      </p:sp>
      <p:pic>
        <p:nvPicPr>
          <p:cNvPr id="6146" name="Picture 2" descr="The structure for data governance can be described in a pyramid structure of the image as follows (order is top down): VP Council, Executive Sponsors, Data Governance Council Members, Data Stewards, Data Custodians, and Data Users.">
            <a:extLst>
              <a:ext uri="{FF2B5EF4-FFF2-40B4-BE49-F238E27FC236}">
                <a16:creationId xmlns:a16="http://schemas.microsoft.com/office/drawing/2014/main" id="{00097FC9-78C0-0D89-B4AE-780F6C81670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27791" y="1284528"/>
            <a:ext cx="3522933" cy="333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4" name="Title 1">
            <a:extLst>
              <a:ext uri="{FF2B5EF4-FFF2-40B4-BE49-F238E27FC236}">
                <a16:creationId xmlns:a16="http://schemas.microsoft.com/office/drawing/2014/main" id="{5FB8420B-643A-CB0A-7AD1-9CC9137DBFD1}"/>
              </a:ext>
            </a:extLst>
          </p:cNvPr>
          <p:cNvSpPr txBox="1">
            <a:spLocks/>
          </p:cNvSpPr>
          <p:nvPr/>
        </p:nvSpPr>
        <p:spPr>
          <a:xfrm>
            <a:off x="628650" y="356117"/>
            <a:ext cx="8259497" cy="994172"/>
          </a:xfrm>
          <a:prstGeom prst="rect">
            <a:avLst/>
          </a:prstGeom>
        </p:spPr>
        <p:txBody>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dirty="0"/>
              <a:t>We are all in this together</a:t>
            </a:r>
          </a:p>
        </p:txBody>
      </p:sp>
      <p:sp>
        <p:nvSpPr>
          <p:cNvPr id="5" name="Text Placeholder 3">
            <a:extLst>
              <a:ext uri="{FF2B5EF4-FFF2-40B4-BE49-F238E27FC236}">
                <a16:creationId xmlns:a16="http://schemas.microsoft.com/office/drawing/2014/main" id="{13B77864-A485-3277-FDA1-51300EF03D58}"/>
              </a:ext>
            </a:extLst>
          </p:cNvPr>
          <p:cNvSpPr txBox="1">
            <a:spLocks/>
          </p:cNvSpPr>
          <p:nvPr/>
        </p:nvSpPr>
        <p:spPr>
          <a:xfrm>
            <a:off x="4267898" y="1432562"/>
            <a:ext cx="4620249" cy="3471623"/>
          </a:xfrm>
          <a:prstGeom prst="rect">
            <a:avLst/>
          </a:prstGeom>
        </p:spPr>
        <p:txBody>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3825355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AC714-2FCA-0F09-9BB4-A52BF79C388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A9959A-65BC-9297-72D9-FF1E3D77A56B}"/>
              </a:ext>
            </a:extLst>
          </p:cNvPr>
          <p:cNvSpPr>
            <a:spLocks noGrp="1"/>
          </p:cNvSpPr>
          <p:nvPr>
            <p:ph type="sldNum" sz="quarter" idx="12"/>
          </p:nvPr>
        </p:nvSpPr>
        <p:spPr/>
        <p:txBody>
          <a:bodyPr/>
          <a:lstStyle/>
          <a:p>
            <a:endParaRPr lang="en-US" dirty="0"/>
          </a:p>
        </p:txBody>
      </p:sp>
      <p:pic>
        <p:nvPicPr>
          <p:cNvPr id="2053" name="Picture 5" descr="The Data Governance Council homepage image shows all the 18 areas with designees that are represented in the council. Please see the Council tab subpage Members for the full breakdown of the members and areas. ">
            <a:extLst>
              <a:ext uri="{FF2B5EF4-FFF2-40B4-BE49-F238E27FC236}">
                <a16:creationId xmlns:a16="http://schemas.microsoft.com/office/drawing/2014/main" id="{DC443881-FE84-C70A-6081-81D2038B136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2694" y="1170224"/>
            <a:ext cx="6578612" cy="347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Title 1">
            <a:extLst>
              <a:ext uri="{FF2B5EF4-FFF2-40B4-BE49-F238E27FC236}">
                <a16:creationId xmlns:a16="http://schemas.microsoft.com/office/drawing/2014/main" id="{E4875E0E-CB5D-FFD5-AB85-CB7B0FBFCD40}"/>
              </a:ext>
            </a:extLst>
          </p:cNvPr>
          <p:cNvSpPr txBox="1">
            <a:spLocks/>
          </p:cNvSpPr>
          <p:nvPr/>
        </p:nvSpPr>
        <p:spPr>
          <a:xfrm>
            <a:off x="638378" y="339918"/>
            <a:ext cx="7636119" cy="558767"/>
          </a:xfrm>
          <a:prstGeom prst="rect">
            <a:avLst/>
          </a:prstGeom>
        </p:spPr>
        <p:txBody>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dirty="0"/>
              <a:t>Dg council AREAs WE APPRECIATE</a:t>
            </a:r>
          </a:p>
        </p:txBody>
      </p:sp>
    </p:spTree>
    <p:extLst>
      <p:ext uri="{BB962C8B-B14F-4D97-AF65-F5344CB8AC3E}">
        <p14:creationId xmlns:p14="http://schemas.microsoft.com/office/powerpoint/2010/main" val="831024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599F3-550C-0D5E-8458-81DD51D5F43A}"/>
            </a:ext>
          </a:extLst>
        </p:cNvPr>
        <p:cNvGrpSpPr/>
        <p:nvPr/>
      </p:nvGrpSpPr>
      <p:grpSpPr>
        <a:xfrm>
          <a:off x="0" y="0"/>
          <a:ext cx="0" cy="0"/>
          <a:chOff x="0" y="0"/>
          <a:chExt cx="0" cy="0"/>
        </a:xfrm>
      </p:grpSpPr>
      <p:sp>
        <p:nvSpPr>
          <p:cNvPr id="2" name="Text Placeholder 3">
            <a:extLst>
              <a:ext uri="{FF2B5EF4-FFF2-40B4-BE49-F238E27FC236}">
                <a16:creationId xmlns:a16="http://schemas.microsoft.com/office/drawing/2014/main" id="{17C0792D-DDBA-F68A-2342-70B33C760168}"/>
              </a:ext>
            </a:extLst>
          </p:cNvPr>
          <p:cNvSpPr txBox="1">
            <a:spLocks/>
          </p:cNvSpPr>
          <p:nvPr/>
        </p:nvSpPr>
        <p:spPr>
          <a:xfrm>
            <a:off x="628650" y="1009578"/>
            <a:ext cx="7430277" cy="3894607"/>
          </a:xfrm>
          <a:prstGeom prst="rect">
            <a:avLst/>
          </a:prstGeom>
        </p:spPr>
        <p:txBody>
          <a:bodyPr/>
          <a:lstStyle>
            <a:lvl1pPr marL="0" indent="0" algn="l" defTabSz="685800" rtl="0" eaLnBrk="1" latinLnBrk="0" hangingPunct="1">
              <a:lnSpc>
                <a:spcPct val="100000"/>
              </a:lnSpc>
              <a:spcBef>
                <a:spcPts val="750"/>
              </a:spcBef>
              <a:buClr>
                <a:schemeClr val="bg1"/>
              </a:buClr>
              <a:buFontTx/>
              <a:buNone/>
              <a:tabLst/>
              <a:defRPr lang="en-US" sz="1400" b="0" i="0" kern="1200" cap="none" baseline="0" dirty="0">
                <a:solidFill>
                  <a:schemeClr val="tx1"/>
                </a:solidFill>
                <a:latin typeface="Bitter" pitchFamily="2" charset="77"/>
                <a:ea typeface="+mn-ea"/>
                <a:cs typeface="+mn-cs"/>
              </a:defRPr>
            </a:lvl1pPr>
            <a:lvl2pPr marL="32004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1100" kern="1200" baseline="0" dirty="0">
                <a:solidFill>
                  <a:schemeClr val="tx1"/>
                </a:solidFill>
                <a:latin typeface="Bitter" pitchFamily="2" charset="77"/>
                <a:ea typeface="+mn-ea"/>
                <a:cs typeface="+mn-cs"/>
              </a:defRPr>
            </a:lvl2pPr>
            <a:lvl3pPr marL="548640" indent="-93663" algn="l" defTabSz="685800" rtl="0" eaLnBrk="1" latinLnBrk="0" hangingPunct="1">
              <a:lnSpc>
                <a:spcPct val="100000"/>
              </a:lnSpc>
              <a:spcBef>
                <a:spcPts val="375"/>
              </a:spcBef>
              <a:buClr>
                <a:schemeClr val="bg1"/>
              </a:buClr>
              <a:buFont typeface="Arial" panose="020B0604020202020204" pitchFamily="34" charset="0"/>
              <a:buChar char="•"/>
              <a:tabLst/>
              <a:defRPr lang="en-US" sz="900" kern="1200" baseline="0" dirty="0">
                <a:solidFill>
                  <a:schemeClr val="tx1"/>
                </a:solidFill>
                <a:latin typeface="Bitter" pitchFamily="2" charset="77"/>
                <a:ea typeface="+mn-ea"/>
                <a:cs typeface="+mn-cs"/>
              </a:defRPr>
            </a:lvl3pPr>
            <a:lvl4pPr marL="82296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800" kern="1200" baseline="0" dirty="0">
                <a:solidFill>
                  <a:schemeClr val="tx1"/>
                </a:solidFill>
                <a:latin typeface="Bitter" pitchFamily="2" charset="77"/>
                <a:ea typeface="+mn-ea"/>
                <a:cs typeface="+mn-cs"/>
              </a:defRPr>
            </a:lvl4pPr>
            <a:lvl5pPr marL="1097280" indent="-91440" algn="l" defTabSz="685800" rtl="0" eaLnBrk="1" latinLnBrk="0" hangingPunct="1">
              <a:lnSpc>
                <a:spcPct val="100000"/>
              </a:lnSpc>
              <a:spcBef>
                <a:spcPts val="375"/>
              </a:spcBef>
              <a:buClr>
                <a:schemeClr val="bg1"/>
              </a:buClr>
              <a:buFont typeface="Arial" panose="020B0604020202020204" pitchFamily="34" charset="0"/>
              <a:buChar char="•"/>
              <a:tabLst/>
              <a:defRPr lang="en-US" sz="700" kern="1200" baseline="0" dirty="0">
                <a:solidFill>
                  <a:schemeClr val="tx1"/>
                </a:solidFill>
                <a:latin typeface="Bitter"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1" i="0" dirty="0">
                <a:solidFill>
                  <a:srgbClr val="000000"/>
                </a:solidFill>
                <a:effectLst/>
                <a:latin typeface="Bitter" pitchFamily="2" charset="0"/>
              </a:rPr>
              <a:t>Braden Hosch</a:t>
            </a:r>
            <a:r>
              <a:rPr lang="en-US" sz="1050" b="0" i="0" dirty="0">
                <a:solidFill>
                  <a:srgbClr val="000000"/>
                </a:solidFill>
                <a:effectLst/>
                <a:latin typeface="Bitter" pitchFamily="2" charset="0"/>
              </a:rPr>
              <a:t>, Vice President for Educational &amp; Institutional Effectiveness, Executive Sponsor</a:t>
            </a:r>
            <a:br>
              <a:rPr lang="en-US" sz="1050" dirty="0">
                <a:latin typeface="Bitter" pitchFamily="2" charset="0"/>
              </a:rPr>
            </a:br>
            <a:r>
              <a:rPr lang="en-US" sz="1050" b="1" i="0" dirty="0">
                <a:solidFill>
                  <a:srgbClr val="000000"/>
                </a:solidFill>
                <a:effectLst/>
                <a:latin typeface="Bitter" pitchFamily="2" charset="0"/>
              </a:rPr>
              <a:t>Simeon </a:t>
            </a:r>
            <a:r>
              <a:rPr lang="en-US" sz="1050" b="1" i="0" dirty="0" err="1">
                <a:solidFill>
                  <a:srgbClr val="000000"/>
                </a:solidFill>
                <a:effectLst/>
                <a:latin typeface="Bitter" pitchFamily="2" charset="0"/>
              </a:rPr>
              <a:t>Ananou</a:t>
            </a:r>
            <a:r>
              <a:rPr lang="en-US" sz="1050" b="0" i="0" dirty="0">
                <a:solidFill>
                  <a:srgbClr val="000000"/>
                </a:solidFill>
                <a:effectLst/>
                <a:latin typeface="Bitter" pitchFamily="2" charset="0"/>
              </a:rPr>
              <a:t>, Chief Information Officer, Executive Sponsor</a:t>
            </a:r>
            <a:br>
              <a:rPr lang="en-US" sz="1050" dirty="0">
                <a:latin typeface="Bitter" pitchFamily="2" charset="0"/>
              </a:rPr>
            </a:br>
            <a:br>
              <a:rPr lang="en-US" sz="1050" dirty="0">
                <a:latin typeface="Bitter" pitchFamily="2" charset="0"/>
              </a:rPr>
            </a:br>
            <a:r>
              <a:rPr lang="en-US" sz="1050" b="1" i="0" dirty="0">
                <a:solidFill>
                  <a:srgbClr val="000000"/>
                </a:solidFill>
                <a:effectLst/>
                <a:latin typeface="Bitter" pitchFamily="2" charset="0"/>
              </a:rPr>
              <a:t>Kim Berlin</a:t>
            </a:r>
            <a:r>
              <a:rPr lang="en-US" sz="1050" b="0" i="0" dirty="0">
                <a:solidFill>
                  <a:srgbClr val="000000"/>
                </a:solidFill>
                <a:effectLst/>
                <a:latin typeface="Bitter" pitchFamily="2" charset="0"/>
              </a:rPr>
              <a:t>, Analytics and Enterprise Data Officer, Chair</a:t>
            </a:r>
            <a:br>
              <a:rPr lang="en-US" sz="1050" dirty="0">
                <a:latin typeface="Bitter" pitchFamily="2" charset="0"/>
              </a:rPr>
            </a:br>
            <a:r>
              <a:rPr lang="en-US" sz="1050" b="1" i="0" dirty="0">
                <a:solidFill>
                  <a:srgbClr val="000000"/>
                </a:solidFill>
                <a:effectLst/>
                <a:latin typeface="Bitter" pitchFamily="2" charset="0"/>
              </a:rPr>
              <a:t>Diane Bello</a:t>
            </a:r>
            <a:r>
              <a:rPr lang="en-US" sz="1050" b="0" i="0" dirty="0">
                <a:solidFill>
                  <a:srgbClr val="000000"/>
                </a:solidFill>
                <a:effectLst/>
                <a:latin typeface="Bitter" pitchFamily="2" charset="0"/>
              </a:rPr>
              <a:t>, University Registrar, Co-Chair</a:t>
            </a:r>
            <a:br>
              <a:rPr lang="en-US" sz="1050" dirty="0">
                <a:latin typeface="Bitter" pitchFamily="2" charset="0"/>
              </a:rPr>
            </a:br>
            <a:r>
              <a:rPr lang="en-US" sz="1050" b="1" i="0" dirty="0">
                <a:solidFill>
                  <a:srgbClr val="000000"/>
                </a:solidFill>
                <a:effectLst/>
                <a:latin typeface="Bitter" pitchFamily="2" charset="0"/>
              </a:rPr>
              <a:t>Ahmed </a:t>
            </a:r>
            <a:r>
              <a:rPr lang="en-US" sz="1050" b="1" i="0" dirty="0" err="1">
                <a:solidFill>
                  <a:srgbClr val="000000"/>
                </a:solidFill>
                <a:effectLst/>
                <a:latin typeface="Bitter" pitchFamily="2" charset="0"/>
              </a:rPr>
              <a:t>Belazi</a:t>
            </a:r>
            <a:r>
              <a:rPr lang="en-US" sz="1050" b="0" i="0" dirty="0">
                <a:solidFill>
                  <a:srgbClr val="000000"/>
                </a:solidFill>
                <a:effectLst/>
                <a:latin typeface="Bitter" pitchFamily="2" charset="0"/>
              </a:rPr>
              <a:t>, Student Affairs designee</a:t>
            </a:r>
            <a:br>
              <a:rPr lang="en-US" sz="1050" dirty="0">
                <a:latin typeface="Bitter" pitchFamily="2" charset="0"/>
              </a:rPr>
            </a:br>
            <a:r>
              <a:rPr lang="en-US" sz="1050" b="1" i="0" dirty="0">
                <a:solidFill>
                  <a:srgbClr val="000000"/>
                </a:solidFill>
                <a:effectLst/>
                <a:latin typeface="Bitter" pitchFamily="2" charset="0"/>
              </a:rPr>
              <a:t>Andrew Kirsch</a:t>
            </a:r>
            <a:r>
              <a:rPr lang="en-US" sz="1050" b="0" i="0" dirty="0">
                <a:solidFill>
                  <a:srgbClr val="000000"/>
                </a:solidFill>
                <a:effectLst/>
                <a:latin typeface="Bitter" pitchFamily="2" charset="0"/>
              </a:rPr>
              <a:t>, University Senate designee</a:t>
            </a:r>
            <a:br>
              <a:rPr lang="en-US" sz="1050" dirty="0">
                <a:latin typeface="Bitter" pitchFamily="2" charset="0"/>
              </a:rPr>
            </a:br>
            <a:r>
              <a:rPr lang="en-US" sz="1050" b="1" i="0" dirty="0">
                <a:solidFill>
                  <a:srgbClr val="000000"/>
                </a:solidFill>
                <a:effectLst/>
                <a:latin typeface="Bitter" pitchFamily="2" charset="0"/>
              </a:rPr>
              <a:t>Cassandra Amadio</a:t>
            </a:r>
            <a:r>
              <a:rPr lang="en-US" sz="1050" b="0" i="0" dirty="0">
                <a:solidFill>
                  <a:srgbClr val="000000"/>
                </a:solidFill>
                <a:effectLst/>
                <a:latin typeface="Bitter" pitchFamily="2" charset="0"/>
              </a:rPr>
              <a:t>, University Controller</a:t>
            </a:r>
            <a:br>
              <a:rPr lang="en-US" sz="1050" dirty="0">
                <a:latin typeface="Bitter" pitchFamily="2" charset="0"/>
              </a:rPr>
            </a:br>
            <a:r>
              <a:rPr lang="en-US" sz="1050" b="1" i="0" dirty="0">
                <a:solidFill>
                  <a:srgbClr val="000000"/>
                </a:solidFill>
                <a:effectLst/>
                <a:latin typeface="Bitter" pitchFamily="2" charset="0"/>
              </a:rPr>
              <a:t>Christopher Martin</a:t>
            </a:r>
            <a:r>
              <a:rPr lang="en-US" sz="1050" b="0" i="0" dirty="0">
                <a:solidFill>
                  <a:srgbClr val="000000"/>
                </a:solidFill>
                <a:effectLst/>
                <a:latin typeface="Bitter" pitchFamily="2" charset="0"/>
              </a:rPr>
              <a:t>, Campus Planning &amp; Facilities designee</a:t>
            </a:r>
            <a:br>
              <a:rPr lang="en-US" sz="1050" dirty="0">
                <a:latin typeface="Bitter" pitchFamily="2" charset="0"/>
              </a:rPr>
            </a:br>
            <a:r>
              <a:rPr lang="en-US" sz="1050" b="1" i="0" dirty="0">
                <a:solidFill>
                  <a:srgbClr val="000000"/>
                </a:solidFill>
                <a:effectLst/>
                <a:latin typeface="Bitter" pitchFamily="2" charset="0"/>
              </a:rPr>
              <a:t>David Cyrille</a:t>
            </a:r>
            <a:r>
              <a:rPr lang="en-US" sz="1050" b="0" i="0" dirty="0">
                <a:solidFill>
                  <a:srgbClr val="000000"/>
                </a:solidFill>
                <a:effectLst/>
                <a:latin typeface="Bitter" pitchFamily="2" charset="0"/>
              </a:rPr>
              <a:t>, Health Sciences designee</a:t>
            </a:r>
            <a:br>
              <a:rPr lang="en-US" sz="1050" dirty="0">
                <a:latin typeface="Bitter" pitchFamily="2" charset="0"/>
              </a:rPr>
            </a:br>
            <a:r>
              <a:rPr lang="en-US" sz="1050" b="1" i="0" dirty="0">
                <a:solidFill>
                  <a:srgbClr val="000000"/>
                </a:solidFill>
                <a:effectLst/>
                <a:latin typeface="Bitter" pitchFamily="2" charset="0"/>
              </a:rPr>
              <a:t>Jeff Mackey</a:t>
            </a:r>
            <a:r>
              <a:rPr lang="en-US" sz="1050" b="0" i="0" dirty="0">
                <a:solidFill>
                  <a:srgbClr val="000000"/>
                </a:solidFill>
                <a:effectLst/>
                <a:latin typeface="Bitter" pitchFamily="2" charset="0"/>
              </a:rPr>
              <a:t>, Finance &amp; Administration designee</a:t>
            </a:r>
            <a:br>
              <a:rPr lang="en-US" sz="1050" dirty="0">
                <a:latin typeface="Bitter" pitchFamily="2" charset="0"/>
              </a:rPr>
            </a:br>
            <a:r>
              <a:rPr lang="en-US" sz="1050" b="1" dirty="0">
                <a:solidFill>
                  <a:srgbClr val="000000"/>
                </a:solidFill>
                <a:latin typeface="Bitter" pitchFamily="2" charset="0"/>
              </a:rPr>
              <a:t>Vacant</a:t>
            </a:r>
            <a:r>
              <a:rPr lang="en-US" sz="1050" b="0" i="0" dirty="0">
                <a:solidFill>
                  <a:srgbClr val="000000"/>
                </a:solidFill>
                <a:effectLst/>
                <a:latin typeface="Bitter" pitchFamily="2" charset="0"/>
              </a:rPr>
              <a:t>, Information Technology designee</a:t>
            </a:r>
            <a:br>
              <a:rPr lang="en-US" sz="1050" dirty="0">
                <a:latin typeface="Bitter" pitchFamily="2" charset="0"/>
              </a:rPr>
            </a:br>
            <a:r>
              <a:rPr lang="en-US" sz="1050" b="1" i="0" dirty="0">
                <a:solidFill>
                  <a:srgbClr val="000000"/>
                </a:solidFill>
                <a:effectLst/>
                <a:latin typeface="Bitter" pitchFamily="2" charset="0"/>
              </a:rPr>
              <a:t>Judith Brown Clarke</a:t>
            </a:r>
            <a:r>
              <a:rPr lang="en-US" sz="1050" b="0" i="0" dirty="0">
                <a:solidFill>
                  <a:srgbClr val="000000"/>
                </a:solidFill>
                <a:effectLst/>
                <a:latin typeface="Bitter" pitchFamily="2" charset="0"/>
              </a:rPr>
              <a:t>, Chief Diversity Officer designee</a:t>
            </a:r>
            <a:br>
              <a:rPr lang="en-US" sz="1050" dirty="0">
                <a:latin typeface="Bitter" pitchFamily="2" charset="0"/>
              </a:rPr>
            </a:br>
            <a:r>
              <a:rPr lang="en-US" sz="1050" b="1" i="0" dirty="0">
                <a:solidFill>
                  <a:srgbClr val="000000"/>
                </a:solidFill>
                <a:effectLst/>
                <a:latin typeface="Bitter" pitchFamily="2" charset="0"/>
              </a:rPr>
              <a:t>Kara </a:t>
            </a:r>
            <a:r>
              <a:rPr lang="en-US" sz="1050" b="1" i="0" dirty="0" err="1">
                <a:solidFill>
                  <a:srgbClr val="000000"/>
                </a:solidFill>
                <a:effectLst/>
                <a:latin typeface="Bitter" pitchFamily="2" charset="0"/>
              </a:rPr>
              <a:t>DeSanna</a:t>
            </a:r>
            <a:r>
              <a:rPr lang="en-US" sz="1050" b="0" i="0" dirty="0">
                <a:solidFill>
                  <a:srgbClr val="000000"/>
                </a:solidFill>
                <a:effectLst/>
                <a:latin typeface="Bitter" pitchFamily="2" charset="0"/>
              </a:rPr>
              <a:t>, Provost’s Office designee</a:t>
            </a:r>
            <a:br>
              <a:rPr lang="en-US" sz="1050" dirty="0">
                <a:latin typeface="Bitter" pitchFamily="2" charset="0"/>
              </a:rPr>
            </a:br>
            <a:r>
              <a:rPr lang="en-US" sz="1050" b="1" i="0" dirty="0">
                <a:solidFill>
                  <a:srgbClr val="000000"/>
                </a:solidFill>
                <a:effectLst/>
                <a:latin typeface="Bitter" pitchFamily="2" charset="0"/>
              </a:rPr>
              <a:t>Marrisa Trachtenberg</a:t>
            </a:r>
            <a:r>
              <a:rPr lang="en-US" sz="1050" b="0" i="0" dirty="0">
                <a:solidFill>
                  <a:srgbClr val="000000"/>
                </a:solidFill>
                <a:effectLst/>
                <a:latin typeface="Bitter" pitchFamily="2" charset="0"/>
              </a:rPr>
              <a:t>, Enterprise Risk Management designee</a:t>
            </a:r>
            <a:br>
              <a:rPr lang="en-US" sz="1050" dirty="0">
                <a:latin typeface="Bitter" pitchFamily="2" charset="0"/>
              </a:rPr>
            </a:br>
            <a:r>
              <a:rPr lang="en-US" sz="1050" b="1" i="0" dirty="0">
                <a:solidFill>
                  <a:srgbClr val="000000"/>
                </a:solidFill>
                <a:effectLst/>
                <a:latin typeface="Bitter" pitchFamily="2" charset="0"/>
              </a:rPr>
              <a:t>Nicholas Prewett</a:t>
            </a:r>
            <a:r>
              <a:rPr lang="en-US" sz="1050" b="0" i="0" dirty="0">
                <a:solidFill>
                  <a:srgbClr val="000000"/>
                </a:solidFill>
                <a:effectLst/>
                <a:latin typeface="Bitter" pitchFamily="2" charset="0"/>
              </a:rPr>
              <a:t>, Chief Financial Aid Officer</a:t>
            </a:r>
            <a:br>
              <a:rPr lang="en-US" sz="1050" dirty="0">
                <a:latin typeface="Bitter" pitchFamily="2" charset="0"/>
              </a:rPr>
            </a:br>
            <a:r>
              <a:rPr lang="en-US" sz="1050" b="1" i="0" dirty="0">
                <a:solidFill>
                  <a:srgbClr val="000000"/>
                </a:solidFill>
                <a:effectLst/>
                <a:latin typeface="Bitter" pitchFamily="2" charset="0"/>
              </a:rPr>
              <a:t>Richard Beatty</a:t>
            </a:r>
            <a:r>
              <a:rPr lang="en-US" sz="1050" b="0" i="0" dirty="0">
                <a:solidFill>
                  <a:srgbClr val="000000"/>
                </a:solidFill>
                <a:effectLst/>
                <a:latin typeface="Bitter" pitchFamily="2" charset="0"/>
              </a:rPr>
              <a:t>, Chief Enrollment Management Officer</a:t>
            </a:r>
            <a:br>
              <a:rPr lang="en-US" sz="1050" dirty="0">
                <a:latin typeface="Bitter" pitchFamily="2" charset="0"/>
              </a:rPr>
            </a:br>
            <a:r>
              <a:rPr lang="en-US" sz="1050" b="1" i="0" dirty="0">
                <a:solidFill>
                  <a:srgbClr val="000000"/>
                </a:solidFill>
                <a:effectLst/>
                <a:latin typeface="Bitter" pitchFamily="2" charset="0"/>
              </a:rPr>
              <a:t>Rob Miller</a:t>
            </a:r>
            <a:r>
              <a:rPr lang="en-US" sz="1050" b="0" i="0" dirty="0">
                <a:solidFill>
                  <a:srgbClr val="000000"/>
                </a:solidFill>
                <a:effectLst/>
                <a:latin typeface="Bitter" pitchFamily="2" charset="0"/>
              </a:rPr>
              <a:t>, Chief Institutional Research Officer</a:t>
            </a:r>
            <a:br>
              <a:rPr lang="en-US" sz="1050" dirty="0">
                <a:latin typeface="Bitter" pitchFamily="2" charset="0"/>
              </a:rPr>
            </a:br>
            <a:r>
              <a:rPr lang="en-US" sz="1050" b="1" i="0" dirty="0">
                <a:solidFill>
                  <a:srgbClr val="000000"/>
                </a:solidFill>
                <a:effectLst/>
                <a:latin typeface="Bitter" pitchFamily="2" charset="0"/>
              </a:rPr>
              <a:t>Robert Davidson</a:t>
            </a:r>
            <a:r>
              <a:rPr lang="en-US" sz="1050" b="0" i="0" dirty="0">
                <a:solidFill>
                  <a:srgbClr val="000000"/>
                </a:solidFill>
                <a:effectLst/>
                <a:latin typeface="Bitter" pitchFamily="2" charset="0"/>
              </a:rPr>
              <a:t>, Research designee</a:t>
            </a:r>
            <a:br>
              <a:rPr lang="en-US" sz="1050" dirty="0">
                <a:latin typeface="Bitter" pitchFamily="2" charset="0"/>
              </a:rPr>
            </a:br>
            <a:r>
              <a:rPr lang="en-US" sz="1050" b="1" i="0" dirty="0">
                <a:solidFill>
                  <a:srgbClr val="000000"/>
                </a:solidFill>
                <a:effectLst/>
                <a:latin typeface="Bitter" pitchFamily="2" charset="0"/>
              </a:rPr>
              <a:t>Susan </a:t>
            </a:r>
            <a:r>
              <a:rPr lang="en-US" sz="1050" b="1" i="0" dirty="0" err="1">
                <a:solidFill>
                  <a:srgbClr val="000000"/>
                </a:solidFill>
                <a:effectLst/>
                <a:latin typeface="Bitter" pitchFamily="2" charset="0"/>
              </a:rPr>
              <a:t>Agro</a:t>
            </a:r>
            <a:r>
              <a:rPr lang="en-US" sz="1050" b="0" i="0" dirty="0">
                <a:solidFill>
                  <a:srgbClr val="000000"/>
                </a:solidFill>
                <a:effectLst/>
                <a:latin typeface="Bitter" pitchFamily="2" charset="0"/>
              </a:rPr>
              <a:t>, Advancement designee</a:t>
            </a:r>
            <a:br>
              <a:rPr lang="en-US" sz="1050" dirty="0">
                <a:latin typeface="Bitter" pitchFamily="2" charset="0"/>
              </a:rPr>
            </a:br>
            <a:r>
              <a:rPr lang="en-US" sz="1050" b="1" i="0" dirty="0">
                <a:solidFill>
                  <a:srgbClr val="000000"/>
                </a:solidFill>
                <a:effectLst/>
                <a:latin typeface="Bitter" pitchFamily="2" charset="0"/>
              </a:rPr>
              <a:t>Tracey McEachern</a:t>
            </a:r>
            <a:r>
              <a:rPr lang="en-US" sz="1050" b="0" i="0" dirty="0">
                <a:solidFill>
                  <a:srgbClr val="000000"/>
                </a:solidFill>
                <a:effectLst/>
                <a:latin typeface="Bitter" pitchFamily="2" charset="0"/>
              </a:rPr>
              <a:t>, Human Resources designee</a:t>
            </a:r>
            <a:br>
              <a:rPr lang="en-US" sz="1050" dirty="0">
                <a:latin typeface="Bitter" pitchFamily="2" charset="0"/>
              </a:rPr>
            </a:br>
            <a:br>
              <a:rPr lang="en-US" sz="1050" dirty="0">
                <a:latin typeface="Bitter" pitchFamily="2" charset="0"/>
              </a:rPr>
            </a:br>
            <a:r>
              <a:rPr lang="en-US" sz="1050" b="1" i="0" dirty="0">
                <a:solidFill>
                  <a:srgbClr val="000000"/>
                </a:solidFill>
                <a:effectLst/>
                <a:latin typeface="Bitter" pitchFamily="2" charset="0"/>
              </a:rPr>
              <a:t>Theresa Diemer</a:t>
            </a:r>
            <a:r>
              <a:rPr lang="en-US" sz="1050" b="0" i="0" dirty="0">
                <a:solidFill>
                  <a:srgbClr val="000000"/>
                </a:solidFill>
                <a:effectLst/>
                <a:latin typeface="Bitter" pitchFamily="2" charset="0"/>
              </a:rPr>
              <a:t>, Assistant Director for Data Governance and Management,</a:t>
            </a:r>
            <a:r>
              <a:rPr lang="en-US" sz="1050" b="0" i="1" dirty="0">
                <a:solidFill>
                  <a:srgbClr val="000000"/>
                </a:solidFill>
                <a:effectLst/>
                <a:latin typeface="Bitter" pitchFamily="2" charset="0"/>
              </a:rPr>
              <a:t> ex officio</a:t>
            </a:r>
            <a:br>
              <a:rPr lang="en-US" sz="1050" dirty="0">
                <a:latin typeface="Bitter" pitchFamily="2" charset="0"/>
              </a:rPr>
            </a:br>
            <a:r>
              <a:rPr lang="en-US" sz="1050" b="1" i="0" dirty="0">
                <a:solidFill>
                  <a:srgbClr val="000000"/>
                </a:solidFill>
                <a:effectLst/>
                <a:latin typeface="Bitter" pitchFamily="2" charset="0"/>
              </a:rPr>
              <a:t>Arielle Markiewicz</a:t>
            </a:r>
            <a:r>
              <a:rPr lang="en-US" sz="1050" b="0" i="0" dirty="0">
                <a:solidFill>
                  <a:srgbClr val="000000"/>
                </a:solidFill>
                <a:effectLst/>
                <a:latin typeface="Bitter" pitchFamily="2" charset="0"/>
              </a:rPr>
              <a:t>, Data Governance Business Analyst, </a:t>
            </a:r>
            <a:r>
              <a:rPr lang="en-US" sz="1050" b="0" i="1" dirty="0">
                <a:solidFill>
                  <a:srgbClr val="000000"/>
                </a:solidFill>
                <a:effectLst/>
                <a:latin typeface="Bitter" pitchFamily="2" charset="0"/>
              </a:rPr>
              <a:t>ex officio</a:t>
            </a:r>
            <a:endParaRPr lang="en-US" sz="1050" dirty="0">
              <a:latin typeface="Bitter" pitchFamily="2" charset="0"/>
            </a:endParaRPr>
          </a:p>
        </p:txBody>
      </p:sp>
      <p:sp>
        <p:nvSpPr>
          <p:cNvPr id="4" name="Title 1">
            <a:extLst>
              <a:ext uri="{FF2B5EF4-FFF2-40B4-BE49-F238E27FC236}">
                <a16:creationId xmlns:a16="http://schemas.microsoft.com/office/drawing/2014/main" id="{1B397F8F-21CC-7499-6D97-709A50370F23}"/>
              </a:ext>
            </a:extLst>
          </p:cNvPr>
          <p:cNvSpPr txBox="1">
            <a:spLocks/>
          </p:cNvSpPr>
          <p:nvPr/>
        </p:nvSpPr>
        <p:spPr>
          <a:xfrm>
            <a:off x="584808" y="402546"/>
            <a:ext cx="8444327" cy="558767"/>
          </a:xfrm>
          <a:prstGeom prst="rect">
            <a:avLst/>
          </a:prstGeom>
        </p:spPr>
        <p:txBody>
          <a:bodyPr/>
          <a:lstStyle>
            <a:lvl1pPr algn="l" defTabSz="685800" rtl="0" eaLnBrk="1" latinLnBrk="0" hangingPunct="1">
              <a:lnSpc>
                <a:spcPct val="60000"/>
              </a:lnSpc>
              <a:spcBef>
                <a:spcPct val="0"/>
              </a:spcBef>
              <a:buNone/>
              <a:defRPr lang="en-US" sz="5000" b="1" i="0" kern="1200" cap="all" baseline="0" dirty="0">
                <a:solidFill>
                  <a:srgbClr val="990000"/>
                </a:solidFill>
                <a:latin typeface="Alumni Sans" pitchFamily="2" charset="77"/>
                <a:ea typeface="+mj-ea"/>
                <a:cs typeface="+mj-cs"/>
              </a:defRPr>
            </a:lvl1pPr>
          </a:lstStyle>
          <a:p>
            <a:r>
              <a:rPr lang="en-US" dirty="0"/>
              <a:t>The Dg council members</a:t>
            </a:r>
          </a:p>
        </p:txBody>
      </p:sp>
      <p:sp>
        <p:nvSpPr>
          <p:cNvPr id="6" name="TextBox 5">
            <a:extLst>
              <a:ext uri="{FF2B5EF4-FFF2-40B4-BE49-F238E27FC236}">
                <a16:creationId xmlns:a16="http://schemas.microsoft.com/office/drawing/2014/main" id="{C01BBACF-935C-51DB-B07C-7338E5C5961C}"/>
              </a:ext>
            </a:extLst>
          </p:cNvPr>
          <p:cNvSpPr txBox="1"/>
          <p:nvPr/>
        </p:nvSpPr>
        <p:spPr>
          <a:xfrm>
            <a:off x="7086600" y="4943445"/>
            <a:ext cx="2057400" cy="200055"/>
          </a:xfrm>
          <a:prstGeom prst="rect">
            <a:avLst/>
          </a:prstGeom>
          <a:noFill/>
        </p:spPr>
        <p:txBody>
          <a:bodyPr wrap="square">
            <a:spAutoFit/>
          </a:bodyPr>
          <a:lstStyle/>
          <a:p>
            <a:r>
              <a:rPr lang="en-US" sz="700" b="1" dirty="0">
                <a:latin typeface="Bitter" pitchFamily="2" charset="0"/>
              </a:rPr>
              <a:t>DATAGOVERNANCE@STONYBROOK.EDU</a:t>
            </a:r>
          </a:p>
        </p:txBody>
      </p:sp>
    </p:spTree>
    <p:extLst>
      <p:ext uri="{BB962C8B-B14F-4D97-AF65-F5344CB8AC3E}">
        <p14:creationId xmlns:p14="http://schemas.microsoft.com/office/powerpoint/2010/main" val="2352672760"/>
      </p:ext>
    </p:extLst>
  </p:cSld>
  <p:clrMapOvr>
    <a:masterClrMapping/>
  </p:clrMapOvr>
</p:sld>
</file>

<file path=ppt/theme/theme1.xml><?xml version="1.0" encoding="utf-8"?>
<a:theme xmlns:a="http://schemas.openxmlformats.org/drawingml/2006/main" name="Office Theme">
  <a:themeElements>
    <a:clrScheme name="SBU 2">
      <a:dk1>
        <a:srgbClr val="000000"/>
      </a:dk1>
      <a:lt1>
        <a:srgbClr val="990000"/>
      </a:lt1>
      <a:dk2>
        <a:srgbClr val="FEFFFF"/>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BU Slides PPT template R2.1" id="{68843E21-11FD-2444-A112-A94A50CDC45F}" vid="{7FD9F813-7762-914D-8DAD-6664ACCEFAF5}"/>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24080710-Dare To Be Brand Launch-PPT Template Lite</Template>
  <TotalTime>8141</TotalTime>
  <Words>1499</Words>
  <Application>Microsoft Office PowerPoint</Application>
  <PresentationFormat>On-screen Show (16:9)</PresentationFormat>
  <Paragraphs>174</Paragraphs>
  <Slides>17</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Links</vt:lpstr>
      </vt:variant>
      <vt:variant>
        <vt:i4>1</vt:i4>
      </vt:variant>
      <vt:variant>
        <vt:lpstr>Slide Titles</vt:lpstr>
      </vt:variant>
      <vt:variant>
        <vt:i4>17</vt:i4>
      </vt:variant>
    </vt:vector>
  </HeadingPairs>
  <TitlesOfParts>
    <vt:vector size="25" baseType="lpstr">
      <vt:lpstr>Bitter</vt:lpstr>
      <vt:lpstr>Google Sans</vt:lpstr>
      <vt:lpstr>Alumni Sans</vt:lpstr>
      <vt:lpstr>Effra</vt:lpstr>
      <vt:lpstr>Arial</vt:lpstr>
      <vt:lpstr>Aptos</vt:lpstr>
      <vt:lpstr>Office Theme</vt:lpstr>
      <vt:lpstr>https://www.stonybrook.edu/commcms/datagovernance/index.php</vt:lpstr>
      <vt:lpstr>Data governance</vt:lpstr>
      <vt:lpstr>Who we are</vt:lpstr>
      <vt:lpstr>What is Data Governance?</vt:lpstr>
      <vt:lpstr>PowerPoint Presentation</vt:lpstr>
      <vt:lpstr>Shared Values of Data Governance</vt:lpstr>
      <vt:lpstr>because of Data Governance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Stony Brook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Miller</dc:creator>
  <cp:lastModifiedBy>Theresa Diemer</cp:lastModifiedBy>
  <cp:revision>86</cp:revision>
  <dcterms:created xsi:type="dcterms:W3CDTF">2024-09-16T14:50:28Z</dcterms:created>
  <dcterms:modified xsi:type="dcterms:W3CDTF">2025-02-13T18:49:02Z</dcterms:modified>
</cp:coreProperties>
</file>