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5.xml" ContentType="application/vnd.openxmlformats-officedocument.drawingml.chart+xml"/>
  <Override PartName="/ppt/drawings/drawing3.xml" ContentType="application/vnd.openxmlformats-officedocument.drawingml.chartshape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6.xml" ContentType="application/vnd.openxmlformats-officedocument.drawingml.chart+xml"/>
  <Override PartName="/ppt/theme/themeOverride1.xml" ContentType="application/vnd.openxmlformats-officedocument.themeOverride+xml"/>
  <Override PartName="/ppt/charts/chart7.xml" ContentType="application/vnd.openxmlformats-officedocument.drawingml.chart+xml"/>
  <Override PartName="/ppt/theme/themeOverride2.xml" ContentType="application/vnd.openxmlformats-officedocument.themeOverride+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7"/>
  </p:notesMasterIdLst>
  <p:handoutMasterIdLst>
    <p:handoutMasterId r:id="rId28"/>
  </p:handoutMasterIdLst>
  <p:sldIdLst>
    <p:sldId id="369" r:id="rId2"/>
    <p:sldId id="370" r:id="rId3"/>
    <p:sldId id="443" r:id="rId4"/>
    <p:sldId id="394" r:id="rId5"/>
    <p:sldId id="389" r:id="rId6"/>
    <p:sldId id="452" r:id="rId7"/>
    <p:sldId id="441" r:id="rId8"/>
    <p:sldId id="361" r:id="rId9"/>
    <p:sldId id="365" r:id="rId10"/>
    <p:sldId id="364" r:id="rId11"/>
    <p:sldId id="470" r:id="rId12"/>
    <p:sldId id="422" r:id="rId13"/>
    <p:sldId id="393" r:id="rId14"/>
    <p:sldId id="427" r:id="rId15"/>
    <p:sldId id="445" r:id="rId16"/>
    <p:sldId id="444" r:id="rId17"/>
    <p:sldId id="403" r:id="rId18"/>
    <p:sldId id="405" r:id="rId19"/>
    <p:sldId id="411" r:id="rId20"/>
    <p:sldId id="468" r:id="rId21"/>
    <p:sldId id="469" r:id="rId22"/>
    <p:sldId id="463" r:id="rId23"/>
    <p:sldId id="464" r:id="rId24"/>
    <p:sldId id="416" r:id="rId25"/>
    <p:sldId id="454"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77BB"/>
    <a:srgbClr val="881124"/>
    <a:srgbClr val="CBCAE9"/>
    <a:srgbClr val="CCCCCC"/>
    <a:srgbClr val="F084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33" autoAdjust="0"/>
    <p:restoredTop sz="91489" autoAdjust="0"/>
  </p:normalViewPr>
  <p:slideViewPr>
    <p:cSldViewPr snapToGrid="0">
      <p:cViewPr varScale="1">
        <p:scale>
          <a:sx n="88" d="100"/>
          <a:sy n="88" d="100"/>
        </p:scale>
        <p:origin x="1160" y="17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1864"/>
    </p:cViewPr>
  </p:sorterViewPr>
  <p:notesViewPr>
    <p:cSldViewPr snapToGrid="0">
      <p:cViewPr varScale="1">
        <p:scale>
          <a:sx n="84" d="100"/>
          <a:sy n="84" d="100"/>
        </p:scale>
        <p:origin x="3870" y="96"/>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4" Type="http://schemas.openxmlformats.org/officeDocument/2006/relationships/chartUserShapes" Target="../drawings/drawing1.xml"/><Relationship Id="rId1" Type="http://schemas.microsoft.com/office/2011/relationships/chartStyle" Target="style2.xml"/><Relationship Id="rId2" Type="http://schemas.microsoft.com/office/2011/relationships/chartColorStyle" Target="colors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4" Type="http://schemas.openxmlformats.org/officeDocument/2006/relationships/chartUserShapes" Target="../drawings/drawing2.xml"/><Relationship Id="rId1" Type="http://schemas.microsoft.com/office/2011/relationships/chartStyle" Target="style3.xml"/><Relationship Id="rId2" Type="http://schemas.microsoft.com/office/2011/relationships/chartColorStyle" Target="colors3.xml"/></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 Id="rId2" Type="http://schemas.openxmlformats.org/officeDocument/2006/relationships/chartUserShapes" Target="../drawings/drawing3.xml"/></Relationships>
</file>

<file path=ppt/charts/_rels/chart6.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990000"/>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xmlns:c16r2="http://schemas.microsoft.com/office/drawing/2015/06/chart">
            <c:ext xmlns:c16="http://schemas.microsoft.com/office/drawing/2014/chart" uri="{C3380CC4-5D6E-409C-BE32-E72D297353CC}">
              <c16:uniqueId val="{00000000-BF7A-4F82-9B8B-5E526B6FFECF}"/>
            </c:ext>
          </c:extLst>
        </c:ser>
        <c:ser>
          <c:idx val="1"/>
          <c:order val="1"/>
          <c:tx>
            <c:strRef>
              <c:f>Sheet1!$C$1</c:f>
              <c:strCache>
                <c:ptCount val="1"/>
                <c:pt idx="0">
                  <c:v>Series 2</c:v>
                </c:pt>
              </c:strCache>
            </c:strRef>
          </c:tx>
          <c:spPr>
            <a:solidFill>
              <a:srgbClr val="D52027"/>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c:v>
                </c:pt>
                <c:pt idx="2">
                  <c:v>1.8</c:v>
                </c:pt>
                <c:pt idx="3">
                  <c:v>2.8</c:v>
                </c:pt>
              </c:numCache>
            </c:numRef>
          </c:val>
          <c:extLst xmlns:c16r2="http://schemas.microsoft.com/office/drawing/2015/06/chart">
            <c:ext xmlns:c16="http://schemas.microsoft.com/office/drawing/2014/chart" uri="{C3380CC4-5D6E-409C-BE32-E72D297353CC}">
              <c16:uniqueId val="{00000001-BF7A-4F82-9B8B-5E526B6FFECF}"/>
            </c:ext>
          </c:extLst>
        </c:ser>
        <c:ser>
          <c:idx val="2"/>
          <c:order val="2"/>
          <c:tx>
            <c:strRef>
              <c:f>Sheet1!$D$1</c:f>
              <c:strCache>
                <c:ptCount val="1"/>
                <c:pt idx="0">
                  <c:v>Series 3</c:v>
                </c:pt>
              </c:strCache>
            </c:strRef>
          </c:tx>
          <c:spPr>
            <a:solidFill>
              <a:srgbClr val="828282"/>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2.0</c:v>
                </c:pt>
                <c:pt idx="1">
                  <c:v>2.0</c:v>
                </c:pt>
                <c:pt idx="2">
                  <c:v>3.0</c:v>
                </c:pt>
                <c:pt idx="3">
                  <c:v>5.0</c:v>
                </c:pt>
              </c:numCache>
            </c:numRef>
          </c:val>
          <c:extLst xmlns:c16r2="http://schemas.microsoft.com/office/drawing/2015/06/chart">
            <c:ext xmlns:c16="http://schemas.microsoft.com/office/drawing/2014/chart" uri="{C3380CC4-5D6E-409C-BE32-E72D297353CC}">
              <c16:uniqueId val="{00000002-BF7A-4F82-9B8B-5E526B6FFECF}"/>
            </c:ext>
          </c:extLst>
        </c:ser>
        <c:dLbls>
          <c:showLegendKey val="0"/>
          <c:showVal val="0"/>
          <c:showCatName val="0"/>
          <c:showSerName val="0"/>
          <c:showPercent val="0"/>
          <c:showBubbleSize val="0"/>
        </c:dLbls>
        <c:gapWidth val="219"/>
        <c:overlap val="-27"/>
        <c:axId val="-1025091744"/>
        <c:axId val="-1025089424"/>
      </c:barChart>
      <c:catAx>
        <c:axId val="-1025091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25089424"/>
        <c:crosses val="autoZero"/>
        <c:auto val="1"/>
        <c:lblAlgn val="ctr"/>
        <c:lblOffset val="100"/>
        <c:noMultiLvlLbl val="0"/>
      </c:catAx>
      <c:valAx>
        <c:axId val="-10250894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25091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6072017583942"/>
          <c:y val="0.00116163697634227"/>
          <c:w val="0.578474103509492"/>
          <c:h val="0.82688244382095"/>
        </c:manualLayout>
      </c:layout>
      <c:lineChart>
        <c:grouping val="standard"/>
        <c:varyColors val="0"/>
        <c:ser>
          <c:idx val="0"/>
          <c:order val="0"/>
          <c:tx>
            <c:strRef>
              <c:f>Sheet1!$B$1</c:f>
              <c:strCache>
                <c:ptCount val="1"/>
                <c:pt idx="0">
                  <c:v>Graduated in 4 yrs</c:v>
                </c:pt>
              </c:strCache>
            </c:strRef>
          </c:tx>
          <c:spPr>
            <a:ln w="114300" cap="rnd">
              <a:solidFill>
                <a:schemeClr val="tx1"/>
              </a:solidFill>
              <a:round/>
            </a:ln>
            <a:effectLst/>
          </c:spPr>
          <c:marker>
            <c:symbol val="none"/>
          </c:marker>
          <c:dPt>
            <c:idx val="12"/>
            <c:marker>
              <c:symbol val="none"/>
            </c:marker>
            <c:bubble3D val="0"/>
            <c:spPr>
              <a:ln w="114300" cap="rnd">
                <a:solidFill>
                  <a:schemeClr val="tx1"/>
                </a:solidFill>
                <a:prstDash val="solid"/>
                <a:round/>
              </a:ln>
              <a:effectLst/>
            </c:spPr>
            <c:extLst xmlns:c16r2="http://schemas.microsoft.com/office/drawing/2015/06/chart">
              <c:ext xmlns:c16="http://schemas.microsoft.com/office/drawing/2014/chart" uri="{C3380CC4-5D6E-409C-BE32-E72D297353CC}">
                <c16:uniqueId val="{00000001-D467-45FD-AD79-396F4E22B77C}"/>
              </c:ext>
            </c:extLst>
          </c:dPt>
          <c:dPt>
            <c:idx val="13"/>
            <c:marker>
              <c:symbol val="none"/>
            </c:marker>
            <c:bubble3D val="0"/>
            <c:spPr>
              <a:ln w="114300" cap="rnd">
                <a:solidFill>
                  <a:schemeClr val="tx1"/>
                </a:solidFill>
                <a:prstDash val="solid"/>
                <a:round/>
              </a:ln>
              <a:effectLst/>
            </c:spPr>
            <c:extLst xmlns:c16r2="http://schemas.microsoft.com/office/drawing/2015/06/chart">
              <c:ext xmlns:c16="http://schemas.microsoft.com/office/drawing/2014/chart" uri="{C3380CC4-5D6E-409C-BE32-E72D297353CC}">
                <c16:uniqueId val="{00000003-D467-45FD-AD79-396F4E22B77C}"/>
              </c:ext>
            </c:extLst>
          </c:dPt>
          <c:dLbls>
            <c:dLbl>
              <c:idx val="0"/>
              <c:layout/>
              <c:dLblPos val="l"/>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7295-4193-AE1D-6C700F74E9B7}"/>
                </c:ext>
                <c:ext xmlns:c15="http://schemas.microsoft.com/office/drawing/2012/chart" uri="{CE6537A1-D6FC-4f65-9D91-7224C49458BB}">
                  <c15:layout/>
                </c:ext>
              </c:extLst>
            </c:dLbl>
            <c:dLbl>
              <c:idx val="7"/>
              <c:layout/>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7295-4193-AE1D-6C700F74E9B7}"/>
                </c:ext>
                <c:ext xmlns:c15="http://schemas.microsoft.com/office/drawing/2012/chart" uri="{CE6537A1-D6FC-4f65-9D91-7224C49458BB}">
                  <c15:layout/>
                </c:ext>
              </c:extLst>
            </c:dLbl>
            <c:dLbl>
              <c:idx val="12"/>
              <c:delete val="1"/>
              <c:extLst xmlns:c16r2="http://schemas.microsoft.com/office/drawing/2015/06/chart">
                <c:ext xmlns:c16="http://schemas.microsoft.com/office/drawing/2014/chart" uri="{C3380CC4-5D6E-409C-BE32-E72D297353CC}">
                  <c16:uniqueId val="{00000001-D467-45FD-AD79-396F4E22B77C}"/>
                </c:ext>
                <c:ext xmlns:c15="http://schemas.microsoft.com/office/drawing/2012/chart" uri="{CE6537A1-D6FC-4f65-9D91-7224C49458BB}"/>
              </c:extLst>
            </c:dLbl>
            <c:dLbl>
              <c:idx val="13"/>
              <c:layout/>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D467-45FD-AD79-396F4E22B77C}"/>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2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b"/>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Sheet1!$A$2:$A$15</c:f>
              <c:numCache>
                <c:formatCode>General</c:formatCode>
                <c:ptCount val="14"/>
                <c:pt idx="0">
                  <c:v>2002.0</c:v>
                </c:pt>
                <c:pt idx="7">
                  <c:v>2009.0</c:v>
                </c:pt>
                <c:pt idx="13">
                  <c:v>2015.0</c:v>
                </c:pt>
              </c:numCache>
            </c:numRef>
          </c:cat>
          <c:val>
            <c:numRef>
              <c:f>Sheet1!$B$2:$B$15</c:f>
              <c:numCache>
                <c:formatCode>0%</c:formatCode>
                <c:ptCount val="14"/>
                <c:pt idx="0">
                  <c:v>0.404121110176619</c:v>
                </c:pt>
                <c:pt idx="1">
                  <c:v>0.449490268767377</c:v>
                </c:pt>
                <c:pt idx="2">
                  <c:v>0.43361581920904</c:v>
                </c:pt>
                <c:pt idx="3">
                  <c:v>0.446314102564103</c:v>
                </c:pt>
                <c:pt idx="4">
                  <c:v>0.474131559497413</c:v>
                </c:pt>
                <c:pt idx="5">
                  <c:v>0.450888002899601</c:v>
                </c:pt>
                <c:pt idx="6">
                  <c:v>0.475660639777469</c:v>
                </c:pt>
                <c:pt idx="7">
                  <c:v>0.474776386404293</c:v>
                </c:pt>
                <c:pt idx="8">
                  <c:v>0.515916575192096</c:v>
                </c:pt>
                <c:pt idx="9">
                  <c:v>0.528429423459245</c:v>
                </c:pt>
                <c:pt idx="10">
                  <c:v>0.546746447270008</c:v>
                </c:pt>
                <c:pt idx="11">
                  <c:v>0.584194977843427</c:v>
                </c:pt>
                <c:pt idx="12">
                  <c:v>0.626928471248247</c:v>
                </c:pt>
                <c:pt idx="13">
                  <c:v>0.64</c:v>
                </c:pt>
              </c:numCache>
            </c:numRef>
          </c:val>
          <c:smooth val="0"/>
          <c:extLst xmlns:c16r2="http://schemas.microsoft.com/office/drawing/2015/06/chart">
            <c:ext xmlns:c16="http://schemas.microsoft.com/office/drawing/2014/chart" uri="{C3380CC4-5D6E-409C-BE32-E72D297353CC}">
              <c16:uniqueId val="{00000006-D467-45FD-AD79-396F4E22B77C}"/>
            </c:ext>
          </c:extLst>
        </c:ser>
        <c:ser>
          <c:idx val="1"/>
          <c:order val="1"/>
          <c:tx>
            <c:strRef>
              <c:f>Sheet1!$C$1</c:f>
              <c:strCache>
                <c:ptCount val="1"/>
                <c:pt idx="0">
                  <c:v>Graduated in 6 yrs</c:v>
                </c:pt>
              </c:strCache>
            </c:strRef>
          </c:tx>
          <c:spPr>
            <a:ln w="114300" cap="rnd">
              <a:solidFill>
                <a:srgbClr val="A71E23"/>
              </a:solidFill>
              <a:round/>
            </a:ln>
            <a:effectLst/>
          </c:spPr>
          <c:marker>
            <c:symbol val="none"/>
          </c:marker>
          <c:dLbls>
            <c:dLbl>
              <c:idx val="0"/>
              <c:layout/>
              <c:dLblPos val="l"/>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7295-4193-AE1D-6C700F74E9B7}"/>
                </c:ext>
                <c:ext xmlns:c15="http://schemas.microsoft.com/office/drawing/2012/chart" uri="{CE6537A1-D6FC-4f65-9D91-7224C49458BB}">
                  <c15:layout/>
                </c:ext>
              </c:extLst>
            </c:dLbl>
            <c:dLbl>
              <c:idx val="7"/>
              <c:layout/>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52CB-40CD-A41E-D3A037C819D5}"/>
                </c:ext>
                <c:ext xmlns:c15="http://schemas.microsoft.com/office/drawing/2012/chart" uri="{CE6537A1-D6FC-4f65-9D91-7224C49458BB}">
                  <c15:layout/>
                </c:ext>
              </c:extLst>
            </c:dLbl>
            <c:dLbl>
              <c:idx val="11"/>
              <c:layout/>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E421-4706-8A36-BAFAD3EDA55C}"/>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2400" b="1" i="0" u="none" strike="noStrike" kern="1200" baseline="0">
                    <a:solidFill>
                      <a:srgbClr val="990000"/>
                    </a:solidFill>
                    <a:latin typeface="Arial" panose="020B0604020202020204" pitchFamily="34" charset="0"/>
                    <a:ea typeface="+mn-ea"/>
                    <a:cs typeface="Arial" panose="020B0604020202020204" pitchFamily="34" charset="0"/>
                  </a:defRPr>
                </a:pPr>
                <a:endParaRPr lang="en-US"/>
              </a:p>
            </c:txPr>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Sheet1!$A$2:$A$15</c:f>
              <c:numCache>
                <c:formatCode>General</c:formatCode>
                <c:ptCount val="14"/>
                <c:pt idx="0">
                  <c:v>2002.0</c:v>
                </c:pt>
                <c:pt idx="7">
                  <c:v>2009.0</c:v>
                </c:pt>
                <c:pt idx="13">
                  <c:v>2015.0</c:v>
                </c:pt>
              </c:numCache>
            </c:numRef>
          </c:cat>
          <c:val>
            <c:numRef>
              <c:f>Sheet1!$C$2:$C$15</c:f>
              <c:numCache>
                <c:formatCode>0%</c:formatCode>
                <c:ptCount val="14"/>
                <c:pt idx="0">
                  <c:v>0.621951219512195</c:v>
                </c:pt>
                <c:pt idx="1">
                  <c:v>0.677015755329008</c:v>
                </c:pt>
                <c:pt idx="2">
                  <c:v>0.653483992467043</c:v>
                </c:pt>
                <c:pt idx="3">
                  <c:v>0.669871794871795</c:v>
                </c:pt>
                <c:pt idx="4">
                  <c:v>0.697339246119734</c:v>
                </c:pt>
                <c:pt idx="5">
                  <c:v>0.659296846683581</c:v>
                </c:pt>
                <c:pt idx="6">
                  <c:v>0.68567454798331</c:v>
                </c:pt>
                <c:pt idx="7">
                  <c:v>0.683363148479428</c:v>
                </c:pt>
                <c:pt idx="8">
                  <c:v>0.723746798390048</c:v>
                </c:pt>
                <c:pt idx="9">
                  <c:v>0.718091451292247</c:v>
                </c:pt>
                <c:pt idx="10">
                  <c:v>0.737845923709798</c:v>
                </c:pt>
                <c:pt idx="11">
                  <c:v>0.76</c:v>
                </c:pt>
              </c:numCache>
            </c:numRef>
          </c:val>
          <c:smooth val="0"/>
          <c:extLst xmlns:c16r2="http://schemas.microsoft.com/office/drawing/2015/06/chart">
            <c:ext xmlns:c16="http://schemas.microsoft.com/office/drawing/2014/chart" uri="{C3380CC4-5D6E-409C-BE32-E72D297353CC}">
              <c16:uniqueId val="{00000009-D467-45FD-AD79-396F4E22B77C}"/>
            </c:ext>
          </c:extLst>
        </c:ser>
        <c:dLbls>
          <c:showLegendKey val="0"/>
          <c:showVal val="0"/>
          <c:showCatName val="0"/>
          <c:showSerName val="0"/>
          <c:showPercent val="0"/>
          <c:showBubbleSize val="0"/>
        </c:dLbls>
        <c:smooth val="0"/>
        <c:axId val="-1013149344"/>
        <c:axId val="-1013145312"/>
      </c:lineChart>
      <c:catAx>
        <c:axId val="-1013149344"/>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200" dirty="0"/>
                  <a:t>Fall of Entry</a:t>
                </a:r>
              </a:p>
            </c:rich>
          </c:tx>
          <c:layout>
            <c:manualLayout>
              <c:xMode val="edge"/>
              <c:yMode val="edge"/>
              <c:x val="0.489484342768394"/>
              <c:y val="0.92341868150522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13145312"/>
        <c:crosses val="autoZero"/>
        <c:auto val="1"/>
        <c:lblAlgn val="ctr"/>
        <c:lblOffset val="100"/>
        <c:noMultiLvlLbl val="0"/>
      </c:catAx>
      <c:valAx>
        <c:axId val="-1013145312"/>
        <c:scaling>
          <c:orientation val="minMax"/>
          <c:max val="1.0"/>
        </c:scaling>
        <c:delete val="1"/>
        <c:axPos val="l"/>
        <c:numFmt formatCode="0%" sourceLinked="1"/>
        <c:majorTickMark val="out"/>
        <c:minorTickMark val="none"/>
        <c:tickLblPos val="nextTo"/>
        <c:crossAx val="-1013149344"/>
        <c:crosses val="autoZero"/>
        <c:crossBetween val="between"/>
      </c:valAx>
      <c:spPr>
        <a:noFill/>
        <a:ln>
          <a:noFill/>
        </a:ln>
        <a:effectLst/>
      </c:spPr>
    </c:plotArea>
    <c:plotVisOnly val="1"/>
    <c:dispBlanksAs val="gap"/>
    <c:showDLblsOverMax val="0"/>
  </c:chart>
  <c:spPr>
    <a:noFill/>
    <a:ln>
      <a:noFill/>
    </a:ln>
    <a:effectLst/>
  </c:spPr>
  <c:txPr>
    <a:bodyPr/>
    <a:lstStyle/>
    <a:p>
      <a:pPr>
        <a:defRPr sz="2400">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133487938547772"/>
          <c:y val="0.0619810006271306"/>
          <c:w val="0.973302412290446"/>
          <c:h val="0.694621562067628"/>
        </c:manualLayout>
      </c:layout>
      <c:barChart>
        <c:barDir val="col"/>
        <c:grouping val="clustered"/>
        <c:varyColors val="0"/>
        <c:ser>
          <c:idx val="0"/>
          <c:order val="0"/>
          <c:tx>
            <c:strRef>
              <c:f>Sheet1!$B$1</c:f>
              <c:strCache>
                <c:ptCount val="1"/>
                <c:pt idx="0">
                  <c:v>Series 1</c:v>
                </c:pt>
              </c:strCache>
            </c:strRef>
          </c:tx>
          <c:spPr>
            <a:solidFill>
              <a:schemeClr val="tx1"/>
            </a:solidFill>
            <a:ln>
              <a:noFill/>
            </a:ln>
            <a:effectLst/>
          </c:spPr>
          <c:invertIfNegative val="0"/>
          <c:dPt>
            <c:idx val="10"/>
            <c:invertIfNegative val="0"/>
            <c:bubble3D val="0"/>
            <c:spPr>
              <a:solidFill>
                <a:srgbClr val="990000"/>
              </a:solidFill>
              <a:ln>
                <a:noFill/>
              </a:ln>
              <a:effectLst/>
            </c:spPr>
            <c:extLst xmlns:c16r2="http://schemas.microsoft.com/office/drawing/2015/06/chart">
              <c:ext xmlns:c16="http://schemas.microsoft.com/office/drawing/2014/chart" uri="{C3380CC4-5D6E-409C-BE32-E72D297353CC}">
                <c16:uniqueId val="{00000003-473D-4F6B-91ED-691BC4B163C3}"/>
              </c:ext>
            </c:extLst>
          </c:dPt>
          <c:dPt>
            <c:idx val="11"/>
            <c:invertIfNegative val="0"/>
            <c:bubble3D val="0"/>
            <c:spPr>
              <a:solidFill>
                <a:srgbClr val="990000"/>
              </a:solidFill>
              <a:ln>
                <a:noFill/>
              </a:ln>
              <a:effectLst/>
            </c:spPr>
            <c:extLst xmlns:c16r2="http://schemas.microsoft.com/office/drawing/2015/06/chart">
              <c:ext xmlns:c16="http://schemas.microsoft.com/office/drawing/2014/chart" uri="{C3380CC4-5D6E-409C-BE32-E72D297353CC}">
                <c16:uniqueId val="{00000004-473D-4F6B-91ED-691BC4B163C3}"/>
              </c:ext>
            </c:extLst>
          </c:dPt>
          <c:dPt>
            <c:idx val="13"/>
            <c:invertIfNegative val="0"/>
            <c:bubble3D val="0"/>
            <c:spPr>
              <a:solidFill>
                <a:srgbClr val="990000"/>
              </a:solidFill>
              <a:ln>
                <a:noFill/>
              </a:ln>
              <a:effectLst/>
            </c:spPr>
            <c:extLst xmlns:c16r2="http://schemas.microsoft.com/office/drawing/2015/06/chart">
              <c:ext xmlns:c16="http://schemas.microsoft.com/office/drawing/2014/chart" uri="{C3380CC4-5D6E-409C-BE32-E72D297353CC}">
                <c16:uniqueId val="{00000005-473D-4F6B-91ED-691BC4B163C3}"/>
              </c:ext>
            </c:extLst>
          </c:dPt>
          <c:dPt>
            <c:idx val="14"/>
            <c:invertIfNegative val="0"/>
            <c:bubble3D val="0"/>
            <c:spPr>
              <a:solidFill>
                <a:srgbClr val="990000"/>
              </a:solidFill>
              <a:ln>
                <a:noFill/>
              </a:ln>
              <a:effectLst/>
            </c:spPr>
            <c:extLst xmlns:c16r2="http://schemas.microsoft.com/office/drawing/2015/06/chart">
              <c:ext xmlns:c16="http://schemas.microsoft.com/office/drawing/2014/chart" uri="{C3380CC4-5D6E-409C-BE32-E72D297353CC}">
                <c16:uniqueId val="{00000006-473D-4F6B-91ED-691BC4B163C3}"/>
              </c:ext>
            </c:extLst>
          </c:dPt>
          <c:dPt>
            <c:idx val="15"/>
            <c:invertIfNegative val="0"/>
            <c:bubble3D val="0"/>
            <c:spPr>
              <a:solidFill>
                <a:srgbClr val="990000"/>
              </a:solidFill>
              <a:ln>
                <a:noFill/>
              </a:ln>
              <a:effectLst/>
            </c:spPr>
            <c:extLst xmlns:c16r2="http://schemas.microsoft.com/office/drawing/2015/06/chart">
              <c:ext xmlns:c16="http://schemas.microsoft.com/office/drawing/2014/chart" uri="{C3380CC4-5D6E-409C-BE32-E72D297353CC}">
                <c16:uniqueId val="{00000007-473D-4F6B-91ED-691BC4B163C3}"/>
              </c:ext>
            </c:extLst>
          </c:dPt>
          <c:dPt>
            <c:idx val="17"/>
            <c:invertIfNegative val="0"/>
            <c:bubble3D val="0"/>
            <c:spPr>
              <a:solidFill>
                <a:srgbClr val="990000"/>
              </a:solidFill>
              <a:ln>
                <a:noFill/>
              </a:ln>
              <a:effectLst/>
            </c:spPr>
            <c:extLst xmlns:c16r2="http://schemas.microsoft.com/office/drawing/2015/06/chart">
              <c:ext xmlns:c16="http://schemas.microsoft.com/office/drawing/2014/chart" uri="{C3380CC4-5D6E-409C-BE32-E72D297353CC}">
                <c16:uniqueId val="{00000008-473D-4F6B-91ED-691BC4B163C3}"/>
              </c:ext>
            </c:extLst>
          </c:dPt>
          <c:dPt>
            <c:idx val="18"/>
            <c:invertIfNegative val="0"/>
            <c:bubble3D val="0"/>
            <c:spPr>
              <a:solidFill>
                <a:srgbClr val="990000"/>
              </a:solidFill>
              <a:ln>
                <a:noFill/>
              </a:ln>
              <a:effectLst/>
            </c:spPr>
            <c:extLst xmlns:c16r2="http://schemas.microsoft.com/office/drawing/2015/06/chart">
              <c:ext xmlns:c16="http://schemas.microsoft.com/office/drawing/2014/chart" uri="{C3380CC4-5D6E-409C-BE32-E72D297353CC}">
                <c16:uniqueId val="{00000009-473D-4F6B-91ED-691BC4B163C3}"/>
              </c:ext>
            </c:extLst>
          </c:dPt>
          <c:dLbls>
            <c:dLbl>
              <c:idx val="1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881124"/>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dLbl>
            <c:dLbl>
              <c:idx val="11"/>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881124"/>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dLbl>
            <c:dLbl>
              <c:idx val="13"/>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881124"/>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dLbl>
            <c:dLbl>
              <c:idx val="14"/>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881124"/>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dLbl>
            <c:dLbl>
              <c:idx val="15"/>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881124"/>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dLbl>
            <c:dLbl>
              <c:idx val="17"/>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881124"/>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dLbl>
            <c:dLbl>
              <c:idx val="18"/>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881124"/>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Women</c:v>
                </c:pt>
                <c:pt idx="1">
                  <c:v>Men</c:v>
                </c:pt>
                <c:pt idx="3">
                  <c:v>Black</c:v>
                </c:pt>
                <c:pt idx="4">
                  <c:v>Hispanic</c:v>
                </c:pt>
                <c:pt idx="5">
                  <c:v>White</c:v>
                </c:pt>
                <c:pt idx="7">
                  <c:v>No Pell</c:v>
                </c:pt>
                <c:pt idx="8">
                  <c:v>Pell</c:v>
                </c:pt>
                <c:pt idx="10">
                  <c:v>Women</c:v>
                </c:pt>
                <c:pt idx="11">
                  <c:v>Men</c:v>
                </c:pt>
                <c:pt idx="13">
                  <c:v>Black</c:v>
                </c:pt>
                <c:pt idx="14">
                  <c:v>Hispanic</c:v>
                </c:pt>
                <c:pt idx="15">
                  <c:v>White</c:v>
                </c:pt>
                <c:pt idx="17">
                  <c:v>No Pell</c:v>
                </c:pt>
                <c:pt idx="18">
                  <c:v>Pell</c:v>
                </c:pt>
              </c:strCache>
            </c:strRef>
          </c:cat>
          <c:val>
            <c:numRef>
              <c:f>Sheet1!$B$2:$B$20</c:f>
              <c:numCache>
                <c:formatCode>0%</c:formatCode>
                <c:ptCount val="19"/>
                <c:pt idx="0">
                  <c:v>0.696579476861167</c:v>
                </c:pt>
                <c:pt idx="1">
                  <c:v>0.587886356540743</c:v>
                </c:pt>
                <c:pt idx="3">
                  <c:v>0.594285714285714</c:v>
                </c:pt>
                <c:pt idx="4">
                  <c:v>0.590493601462523</c:v>
                </c:pt>
                <c:pt idx="5">
                  <c:v>0.630374092685651</c:v>
                </c:pt>
                <c:pt idx="7">
                  <c:v>0.634057023280147</c:v>
                </c:pt>
                <c:pt idx="8">
                  <c:v>0.638069705093834</c:v>
                </c:pt>
                <c:pt idx="10">
                  <c:v>0.801915542011319</c:v>
                </c:pt>
                <c:pt idx="11">
                  <c:v>0.712710765239948</c:v>
                </c:pt>
                <c:pt idx="13">
                  <c:v>0.739864864864865</c:v>
                </c:pt>
                <c:pt idx="14">
                  <c:v>0.716738197424893</c:v>
                </c:pt>
                <c:pt idx="15">
                  <c:v>0.728602383531961</c:v>
                </c:pt>
                <c:pt idx="17">
                  <c:v>0.737147595356551</c:v>
                </c:pt>
                <c:pt idx="18">
                  <c:v>0.778786159954622</c:v>
                </c:pt>
              </c:numCache>
            </c:numRef>
          </c:val>
          <c:extLst xmlns:c16r2="http://schemas.microsoft.com/office/drawing/2015/06/chart">
            <c:ext xmlns:c16="http://schemas.microsoft.com/office/drawing/2014/chart" uri="{C3380CC4-5D6E-409C-BE32-E72D297353CC}">
              <c16:uniqueId val="{00000000-473D-4F6B-91ED-691BC4B163C3}"/>
            </c:ext>
          </c:extLst>
        </c:ser>
        <c:dLbls>
          <c:showLegendKey val="0"/>
          <c:showVal val="0"/>
          <c:showCatName val="0"/>
          <c:showSerName val="0"/>
          <c:showPercent val="0"/>
          <c:showBubbleSize val="0"/>
        </c:dLbls>
        <c:gapWidth val="15"/>
        <c:overlap val="-27"/>
        <c:axId val="-1025003568"/>
        <c:axId val="-1025001248"/>
      </c:barChart>
      <c:catAx>
        <c:axId val="-1025003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25001248"/>
        <c:crosses val="autoZero"/>
        <c:auto val="1"/>
        <c:lblAlgn val="ctr"/>
        <c:lblOffset val="100"/>
        <c:noMultiLvlLbl val="0"/>
      </c:catAx>
      <c:valAx>
        <c:axId val="-1025001248"/>
        <c:scaling>
          <c:orientation val="minMax"/>
          <c:max val="0.9"/>
          <c:min val="0.0"/>
        </c:scaling>
        <c:delete val="1"/>
        <c:axPos val="l"/>
        <c:numFmt formatCode="0%" sourceLinked="1"/>
        <c:majorTickMark val="out"/>
        <c:minorTickMark val="none"/>
        <c:tickLblPos val="nextTo"/>
        <c:crossAx val="-1025003568"/>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Arial" panose="020B0604020202020204" pitchFamily="34" charset="0"/>
                <a:ea typeface="+mn-ea"/>
                <a:cs typeface="Arial" panose="020B0604020202020204" pitchFamily="34" charset="0"/>
              </a:defRPr>
            </a:pPr>
            <a:r>
              <a:rPr lang="en-US" sz="1600" b="1" dirty="0">
                <a:solidFill>
                  <a:schemeClr val="tx1"/>
                </a:solidFill>
              </a:rPr>
              <a:t>4-yr grad rates by HS</a:t>
            </a:r>
            <a:r>
              <a:rPr lang="en-US" sz="1600" b="1" baseline="0" dirty="0">
                <a:solidFill>
                  <a:schemeClr val="tx1"/>
                </a:solidFill>
              </a:rPr>
              <a:t> GPA</a:t>
            </a:r>
            <a:endParaRPr lang="en-US" sz="1600" b="1" dirty="0">
              <a:solidFill>
                <a:schemeClr val="tx1"/>
              </a:solidFill>
            </a:endParaRPr>
          </a:p>
        </c:rich>
      </c:tx>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24873922908416"/>
          <c:y val="0.0996419525965179"/>
          <c:w val="0.646024943226388"/>
          <c:h val="0.8300549779704"/>
        </c:manualLayout>
      </c:layout>
      <c:lineChart>
        <c:grouping val="standard"/>
        <c:varyColors val="0"/>
        <c:ser>
          <c:idx val="0"/>
          <c:order val="0"/>
          <c:tx>
            <c:strRef>
              <c:f>Sheet1!$B$1</c:f>
              <c:strCache>
                <c:ptCount val="1"/>
                <c:pt idx="0">
                  <c:v>Below 87</c:v>
                </c:pt>
              </c:strCache>
            </c:strRef>
          </c:tx>
          <c:spPr>
            <a:ln w="101600" cap="rnd">
              <a:solidFill>
                <a:srgbClr val="F0751E"/>
              </a:solidFill>
              <a:round/>
            </a:ln>
            <a:effectLst/>
          </c:spPr>
          <c:marker>
            <c:symbol val="none"/>
          </c:marker>
          <c:dLbls>
            <c:dLbl>
              <c:idx val="0"/>
              <c:layout/>
              <c:dLblPos val="l"/>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6CAA-478A-9AC0-C09C0F8AB8A9}"/>
                </c:ext>
                <c:ext xmlns:c15="http://schemas.microsoft.com/office/drawing/2012/chart" uri="{CE6537A1-D6FC-4f65-9D91-7224C49458BB}">
                  <c15:layout/>
                </c:ext>
              </c:extLst>
            </c:dLbl>
            <c:dLbl>
              <c:idx val="6"/>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6CAA-478A-9AC0-C09C0F8AB8A9}"/>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F0751E"/>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2009</c:v>
                </c:pt>
                <c:pt idx="1">
                  <c:v>2010</c:v>
                </c:pt>
                <c:pt idx="2">
                  <c:v>2011</c:v>
                </c:pt>
                <c:pt idx="3">
                  <c:v>2012</c:v>
                </c:pt>
                <c:pt idx="4">
                  <c:v>2013</c:v>
                </c:pt>
                <c:pt idx="5">
                  <c:v>2014</c:v>
                </c:pt>
                <c:pt idx="6">
                  <c:v>2015</c:v>
                </c:pt>
              </c:strCache>
            </c:strRef>
          </c:cat>
          <c:val>
            <c:numRef>
              <c:f>Sheet1!$B$2:$B$8</c:f>
              <c:numCache>
                <c:formatCode>0%</c:formatCode>
                <c:ptCount val="7"/>
                <c:pt idx="0">
                  <c:v>0.348</c:v>
                </c:pt>
                <c:pt idx="1">
                  <c:v>0.376</c:v>
                </c:pt>
                <c:pt idx="2">
                  <c:v>0.359</c:v>
                </c:pt>
                <c:pt idx="3">
                  <c:v>0.39</c:v>
                </c:pt>
                <c:pt idx="4">
                  <c:v>0.42</c:v>
                </c:pt>
                <c:pt idx="5">
                  <c:v>0.457</c:v>
                </c:pt>
                <c:pt idx="6">
                  <c:v>0.407</c:v>
                </c:pt>
              </c:numCache>
            </c:numRef>
          </c:val>
          <c:smooth val="0"/>
          <c:extLst xmlns:c16r2="http://schemas.microsoft.com/office/drawing/2015/06/chart">
            <c:ext xmlns:c16="http://schemas.microsoft.com/office/drawing/2014/chart" uri="{C3380CC4-5D6E-409C-BE32-E72D297353CC}">
              <c16:uniqueId val="{00000000-6CAA-478A-9AC0-C09C0F8AB8A9}"/>
            </c:ext>
          </c:extLst>
        </c:ser>
        <c:ser>
          <c:idx val="1"/>
          <c:order val="1"/>
          <c:tx>
            <c:strRef>
              <c:f>Sheet1!$C$1</c:f>
              <c:strCache>
                <c:ptCount val="1"/>
                <c:pt idx="0">
                  <c:v>87-89.9</c:v>
                </c:pt>
              </c:strCache>
            </c:strRef>
          </c:tx>
          <c:spPr>
            <a:ln w="101600" cap="rnd">
              <a:solidFill>
                <a:srgbClr val="F4D166"/>
              </a:solidFill>
              <a:round/>
            </a:ln>
            <a:effectLst/>
          </c:spPr>
          <c:marker>
            <c:symbol val="none"/>
          </c:marker>
          <c:dLbls>
            <c:dLbl>
              <c:idx val="0"/>
              <c:layout/>
              <c:dLblPos val="l"/>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6CAA-478A-9AC0-C09C0F8AB8A9}"/>
                </c:ext>
                <c:ext xmlns:c15="http://schemas.microsoft.com/office/drawing/2012/chart" uri="{CE6537A1-D6FC-4f65-9D91-7224C49458BB}">
                  <c15:layout/>
                </c:ext>
              </c:extLst>
            </c:dLbl>
            <c:dLbl>
              <c:idx val="6"/>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6CAA-478A-9AC0-C09C0F8AB8A9}"/>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F4D166"/>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2009</c:v>
                </c:pt>
                <c:pt idx="1">
                  <c:v>2010</c:v>
                </c:pt>
                <c:pt idx="2">
                  <c:v>2011</c:v>
                </c:pt>
                <c:pt idx="3">
                  <c:v>2012</c:v>
                </c:pt>
                <c:pt idx="4">
                  <c:v>2013</c:v>
                </c:pt>
                <c:pt idx="5">
                  <c:v>2014</c:v>
                </c:pt>
                <c:pt idx="6">
                  <c:v>2015</c:v>
                </c:pt>
              </c:strCache>
            </c:strRef>
          </c:cat>
          <c:val>
            <c:numRef>
              <c:f>Sheet1!$C$2:$C$8</c:f>
              <c:numCache>
                <c:formatCode>0%</c:formatCode>
                <c:ptCount val="7"/>
                <c:pt idx="0">
                  <c:v>0.405</c:v>
                </c:pt>
                <c:pt idx="1">
                  <c:v>0.415</c:v>
                </c:pt>
                <c:pt idx="2">
                  <c:v>0.464</c:v>
                </c:pt>
                <c:pt idx="3">
                  <c:v>0.462</c:v>
                </c:pt>
                <c:pt idx="4">
                  <c:v>0.439</c:v>
                </c:pt>
                <c:pt idx="5">
                  <c:v>0.538</c:v>
                </c:pt>
                <c:pt idx="6">
                  <c:v>0.542</c:v>
                </c:pt>
              </c:numCache>
            </c:numRef>
          </c:val>
          <c:smooth val="0"/>
          <c:extLst xmlns:c16r2="http://schemas.microsoft.com/office/drawing/2015/06/chart">
            <c:ext xmlns:c16="http://schemas.microsoft.com/office/drawing/2014/chart" uri="{C3380CC4-5D6E-409C-BE32-E72D297353CC}">
              <c16:uniqueId val="{00000001-6CAA-478A-9AC0-C09C0F8AB8A9}"/>
            </c:ext>
          </c:extLst>
        </c:ser>
        <c:ser>
          <c:idx val="2"/>
          <c:order val="2"/>
          <c:tx>
            <c:strRef>
              <c:f>Sheet1!$D$1</c:f>
              <c:strCache>
                <c:ptCount val="1"/>
                <c:pt idx="0">
                  <c:v>90-92.9</c:v>
                </c:pt>
              </c:strCache>
            </c:strRef>
          </c:tx>
          <c:spPr>
            <a:ln w="101600" cap="rnd">
              <a:solidFill>
                <a:srgbClr val="B9DDF1"/>
              </a:solidFill>
              <a:round/>
            </a:ln>
            <a:effectLst/>
          </c:spPr>
          <c:marker>
            <c:symbol val="none"/>
          </c:marker>
          <c:dLbls>
            <c:dLbl>
              <c:idx val="0"/>
              <c:layout/>
              <c:dLblPos val="l"/>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6CAA-478A-9AC0-C09C0F8AB8A9}"/>
                </c:ext>
                <c:ext xmlns:c15="http://schemas.microsoft.com/office/drawing/2012/chart" uri="{CE6537A1-D6FC-4f65-9D91-7224C49458BB}">
                  <c15:layout/>
                </c:ext>
              </c:extLst>
            </c:dLbl>
            <c:dLbl>
              <c:idx val="6"/>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6CAA-478A-9AC0-C09C0F8AB8A9}"/>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5">
                        <a:lumMod val="60000"/>
                        <a:lumOff val="40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2009</c:v>
                </c:pt>
                <c:pt idx="1">
                  <c:v>2010</c:v>
                </c:pt>
                <c:pt idx="2">
                  <c:v>2011</c:v>
                </c:pt>
                <c:pt idx="3">
                  <c:v>2012</c:v>
                </c:pt>
                <c:pt idx="4">
                  <c:v>2013</c:v>
                </c:pt>
                <c:pt idx="5">
                  <c:v>2014</c:v>
                </c:pt>
                <c:pt idx="6">
                  <c:v>2015</c:v>
                </c:pt>
              </c:strCache>
            </c:strRef>
          </c:cat>
          <c:val>
            <c:numRef>
              <c:f>Sheet1!$D$2:$D$8</c:f>
              <c:numCache>
                <c:formatCode>0%</c:formatCode>
                <c:ptCount val="7"/>
                <c:pt idx="0">
                  <c:v>0.481</c:v>
                </c:pt>
                <c:pt idx="1">
                  <c:v>0.533</c:v>
                </c:pt>
                <c:pt idx="2">
                  <c:v>0.513</c:v>
                </c:pt>
                <c:pt idx="3">
                  <c:v>0.509</c:v>
                </c:pt>
                <c:pt idx="4">
                  <c:v>0.553</c:v>
                </c:pt>
                <c:pt idx="5">
                  <c:v>0.569</c:v>
                </c:pt>
                <c:pt idx="6">
                  <c:v>0.619</c:v>
                </c:pt>
              </c:numCache>
            </c:numRef>
          </c:val>
          <c:smooth val="0"/>
          <c:extLst xmlns:c16r2="http://schemas.microsoft.com/office/drawing/2015/06/chart">
            <c:ext xmlns:c16="http://schemas.microsoft.com/office/drawing/2014/chart" uri="{C3380CC4-5D6E-409C-BE32-E72D297353CC}">
              <c16:uniqueId val="{00000002-6CAA-478A-9AC0-C09C0F8AB8A9}"/>
            </c:ext>
          </c:extLst>
        </c:ser>
        <c:ser>
          <c:idx val="3"/>
          <c:order val="3"/>
          <c:tx>
            <c:strRef>
              <c:f>Sheet1!$E$1</c:f>
              <c:strCache>
                <c:ptCount val="1"/>
                <c:pt idx="0">
                  <c:v>93-95.9</c:v>
                </c:pt>
              </c:strCache>
            </c:strRef>
          </c:tx>
          <c:spPr>
            <a:ln w="101600" cap="rnd">
              <a:solidFill>
                <a:srgbClr val="6A9BC3"/>
              </a:solidFill>
              <a:round/>
            </a:ln>
            <a:effectLst/>
          </c:spPr>
          <c:marker>
            <c:symbol val="none"/>
          </c:marker>
          <c:dLbls>
            <c:dLbl>
              <c:idx val="0"/>
              <c:layout/>
              <c:dLblPos val="l"/>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6CAA-478A-9AC0-C09C0F8AB8A9}"/>
                </c:ext>
                <c:ext xmlns:c15="http://schemas.microsoft.com/office/drawing/2012/chart" uri="{CE6537A1-D6FC-4f65-9D91-7224C49458BB}">
                  <c15:layout/>
                </c:ext>
              </c:extLst>
            </c:dLbl>
            <c:dLbl>
              <c:idx val="6"/>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6CAA-478A-9AC0-C09C0F8AB8A9}"/>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5">
                        <a:lumMod val="7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2009</c:v>
                </c:pt>
                <c:pt idx="1">
                  <c:v>2010</c:v>
                </c:pt>
                <c:pt idx="2">
                  <c:v>2011</c:v>
                </c:pt>
                <c:pt idx="3">
                  <c:v>2012</c:v>
                </c:pt>
                <c:pt idx="4">
                  <c:v>2013</c:v>
                </c:pt>
                <c:pt idx="5">
                  <c:v>2014</c:v>
                </c:pt>
                <c:pt idx="6">
                  <c:v>2015</c:v>
                </c:pt>
              </c:strCache>
            </c:strRef>
          </c:cat>
          <c:val>
            <c:numRef>
              <c:f>Sheet1!$E$2:$E$8</c:f>
              <c:numCache>
                <c:formatCode>0%</c:formatCode>
                <c:ptCount val="7"/>
                <c:pt idx="0">
                  <c:v>0.565</c:v>
                </c:pt>
                <c:pt idx="1">
                  <c:v>0.579</c:v>
                </c:pt>
                <c:pt idx="2">
                  <c:v>0.602</c:v>
                </c:pt>
                <c:pt idx="3">
                  <c:v>0.603</c:v>
                </c:pt>
                <c:pt idx="4">
                  <c:v>0.615</c:v>
                </c:pt>
                <c:pt idx="5">
                  <c:v>0.633</c:v>
                </c:pt>
                <c:pt idx="6">
                  <c:v>0.663</c:v>
                </c:pt>
              </c:numCache>
            </c:numRef>
          </c:val>
          <c:smooth val="0"/>
          <c:extLst xmlns:c16r2="http://schemas.microsoft.com/office/drawing/2015/06/chart">
            <c:ext xmlns:c16="http://schemas.microsoft.com/office/drawing/2014/chart" uri="{C3380CC4-5D6E-409C-BE32-E72D297353CC}">
              <c16:uniqueId val="{00000003-6CAA-478A-9AC0-C09C0F8AB8A9}"/>
            </c:ext>
          </c:extLst>
        </c:ser>
        <c:ser>
          <c:idx val="4"/>
          <c:order val="4"/>
          <c:tx>
            <c:strRef>
              <c:f>Sheet1!$F$1</c:f>
              <c:strCache>
                <c:ptCount val="1"/>
                <c:pt idx="0">
                  <c:v>96+</c:v>
                </c:pt>
              </c:strCache>
            </c:strRef>
          </c:tx>
          <c:spPr>
            <a:ln w="101600" cap="rnd">
              <a:solidFill>
                <a:srgbClr val="2A5783"/>
              </a:solidFill>
              <a:round/>
            </a:ln>
            <a:effectLst/>
          </c:spPr>
          <c:marker>
            <c:symbol val="none"/>
          </c:marker>
          <c:dLbls>
            <c:dLbl>
              <c:idx val="0"/>
              <c:layout/>
              <c:dLblPos val="l"/>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6CAA-478A-9AC0-C09C0F8AB8A9}"/>
                </c:ext>
                <c:ext xmlns:c15="http://schemas.microsoft.com/office/drawing/2012/chart" uri="{CE6537A1-D6FC-4f65-9D91-7224C49458BB}">
                  <c15:layout/>
                </c:ext>
              </c:extLst>
            </c:dLbl>
            <c:dLbl>
              <c:idx val="6"/>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6CAA-478A-9AC0-C09C0F8AB8A9}"/>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5">
                        <a:lumMod val="50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2009</c:v>
                </c:pt>
                <c:pt idx="1">
                  <c:v>2010</c:v>
                </c:pt>
                <c:pt idx="2">
                  <c:v>2011</c:v>
                </c:pt>
                <c:pt idx="3">
                  <c:v>2012</c:v>
                </c:pt>
                <c:pt idx="4">
                  <c:v>2013</c:v>
                </c:pt>
                <c:pt idx="5">
                  <c:v>2014</c:v>
                </c:pt>
                <c:pt idx="6">
                  <c:v>2015</c:v>
                </c:pt>
              </c:strCache>
            </c:strRef>
          </c:cat>
          <c:val>
            <c:numRef>
              <c:f>Sheet1!$F$2:$F$8</c:f>
              <c:numCache>
                <c:formatCode>0%</c:formatCode>
                <c:ptCount val="7"/>
                <c:pt idx="0">
                  <c:v>0.614</c:v>
                </c:pt>
                <c:pt idx="1">
                  <c:v>0.664</c:v>
                </c:pt>
                <c:pt idx="2">
                  <c:v>0.683</c:v>
                </c:pt>
                <c:pt idx="3">
                  <c:v>0.698</c:v>
                </c:pt>
                <c:pt idx="4">
                  <c:v>0.754</c:v>
                </c:pt>
                <c:pt idx="5">
                  <c:v>0.764</c:v>
                </c:pt>
                <c:pt idx="6">
                  <c:v>0.759</c:v>
                </c:pt>
              </c:numCache>
            </c:numRef>
          </c:val>
          <c:smooth val="0"/>
          <c:extLst xmlns:c16r2="http://schemas.microsoft.com/office/drawing/2015/06/chart">
            <c:ext xmlns:c16="http://schemas.microsoft.com/office/drawing/2014/chart" uri="{C3380CC4-5D6E-409C-BE32-E72D297353CC}">
              <c16:uniqueId val="{00000004-6CAA-478A-9AC0-C09C0F8AB8A9}"/>
            </c:ext>
          </c:extLst>
        </c:ser>
        <c:dLbls>
          <c:showLegendKey val="0"/>
          <c:showVal val="0"/>
          <c:showCatName val="0"/>
          <c:showSerName val="0"/>
          <c:showPercent val="0"/>
          <c:showBubbleSize val="0"/>
        </c:dLbls>
        <c:smooth val="0"/>
        <c:axId val="-1028325088"/>
        <c:axId val="-1028322768"/>
      </c:lineChart>
      <c:catAx>
        <c:axId val="-1028325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28322768"/>
        <c:crosses val="autoZero"/>
        <c:auto val="1"/>
        <c:lblAlgn val="ctr"/>
        <c:lblOffset val="100"/>
        <c:noMultiLvlLbl val="0"/>
      </c:catAx>
      <c:valAx>
        <c:axId val="-1028322768"/>
        <c:scaling>
          <c:orientation val="minMax"/>
        </c:scaling>
        <c:delete val="1"/>
        <c:axPos val="l"/>
        <c:numFmt formatCode="0%" sourceLinked="1"/>
        <c:majorTickMark val="none"/>
        <c:minorTickMark val="none"/>
        <c:tickLblPos val="nextTo"/>
        <c:crossAx val="-1028325088"/>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795699123907"/>
          <c:y val="0.0325559972590987"/>
          <c:w val="0.710095852173329"/>
          <c:h val="0.860725014952603"/>
        </c:manualLayout>
      </c:layout>
      <c:lineChart>
        <c:grouping val="standard"/>
        <c:varyColors val="0"/>
        <c:ser>
          <c:idx val="0"/>
          <c:order val="0"/>
          <c:tx>
            <c:strRef>
              <c:f>Sheet1!$B$1</c:f>
              <c:strCache>
                <c:ptCount val="1"/>
                <c:pt idx="0">
                  <c:v>2nd fall</c:v>
                </c:pt>
              </c:strCache>
            </c:strRef>
          </c:tx>
          <c:spPr>
            <a:ln w="63500" cap="rnd">
              <a:solidFill>
                <a:schemeClr val="tx1"/>
              </a:solidFill>
              <a:round/>
            </a:ln>
            <a:effectLst/>
          </c:spPr>
          <c:marker>
            <c:symbol val="none"/>
          </c:marker>
          <c:dLbls>
            <c:dLbl>
              <c:idx val="0"/>
              <c:layout/>
              <c:dLblPos val="l"/>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96F9-44E3-A8DF-26287EFDE80F}"/>
                </c:ext>
                <c:ext xmlns:c15="http://schemas.microsoft.com/office/drawing/2012/chart" uri="{CE6537A1-D6FC-4f65-9D91-7224C49458BB}">
                  <c15:layout/>
                </c:ext>
              </c:extLst>
            </c:dLbl>
            <c:dLbl>
              <c:idx val="16"/>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96F9-44E3-A8DF-26287EFDE80F}"/>
                </c:ext>
                <c:ext xmlns:c15="http://schemas.microsoft.com/office/drawing/2012/chart" uri="{CE6537A1-D6FC-4f65-9D91-7224C49458BB}">
                  <c15:spPr xmlns:c15="http://schemas.microsoft.com/office/drawing/2012/chart">
                    <a:prstGeom prst="rect">
                      <a:avLst/>
                    </a:prstGeom>
                  </c15:spPr>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Sheet1!$A$2:$A$18</c:f>
              <c:numCache>
                <c:formatCode>General</c:formatCode>
                <c:ptCount val="17"/>
                <c:pt idx="0">
                  <c:v>2002.0</c:v>
                </c:pt>
                <c:pt idx="16">
                  <c:v>2018.0</c:v>
                </c:pt>
              </c:numCache>
            </c:numRef>
          </c:cat>
          <c:val>
            <c:numRef>
              <c:f>Sheet1!$B$2:$B$18</c:f>
              <c:numCache>
                <c:formatCode>0%</c:formatCode>
                <c:ptCount val="17"/>
                <c:pt idx="0">
                  <c:v>0.870184254606365</c:v>
                </c:pt>
                <c:pt idx="1">
                  <c:v>0.871937124364309</c:v>
                </c:pt>
                <c:pt idx="2">
                  <c:v>0.868359191349318</c:v>
                </c:pt>
                <c:pt idx="3">
                  <c:v>0.885954381752701</c:v>
                </c:pt>
                <c:pt idx="4">
                  <c:v>0.892580287929125</c:v>
                </c:pt>
                <c:pt idx="5">
                  <c:v>0.87572463768116</c:v>
                </c:pt>
                <c:pt idx="6">
                  <c:v>0.885416666666666</c:v>
                </c:pt>
                <c:pt idx="7">
                  <c:v>0.879328811138879</c:v>
                </c:pt>
                <c:pt idx="8">
                  <c:v>0.915874177029993</c:v>
                </c:pt>
                <c:pt idx="9">
                  <c:v>0.898688915375447</c:v>
                </c:pt>
                <c:pt idx="10">
                  <c:v>0.900897531787584</c:v>
                </c:pt>
                <c:pt idx="11">
                  <c:v>0.89327917282127</c:v>
                </c:pt>
                <c:pt idx="12">
                  <c:v>0.904277699859747</c:v>
                </c:pt>
                <c:pt idx="13">
                  <c:v>0.891748942172073</c:v>
                </c:pt>
                <c:pt idx="14">
                  <c:v>0.89798703514159</c:v>
                </c:pt>
                <c:pt idx="15">
                  <c:v>0.897151898734177</c:v>
                </c:pt>
                <c:pt idx="16">
                  <c:v>0.889481481481482</c:v>
                </c:pt>
              </c:numCache>
            </c:numRef>
          </c:val>
          <c:smooth val="0"/>
          <c:extLst xmlns:c16r2="http://schemas.microsoft.com/office/drawing/2015/06/chart">
            <c:ext xmlns:c16="http://schemas.microsoft.com/office/drawing/2014/chart" uri="{C3380CC4-5D6E-409C-BE32-E72D297353CC}">
              <c16:uniqueId val="{00000002-96F9-44E3-A8DF-26287EFDE80F}"/>
            </c:ext>
          </c:extLst>
        </c:ser>
        <c:ser>
          <c:idx val="1"/>
          <c:order val="1"/>
          <c:tx>
            <c:strRef>
              <c:f>Sheet1!$C$1</c:f>
              <c:strCache>
                <c:ptCount val="1"/>
                <c:pt idx="0">
                  <c:v>3rd fall</c:v>
                </c:pt>
              </c:strCache>
            </c:strRef>
          </c:tx>
          <c:spPr>
            <a:ln w="63500" cap="rnd">
              <a:solidFill>
                <a:srgbClr val="881124"/>
              </a:solidFill>
              <a:round/>
            </a:ln>
            <a:effectLst/>
          </c:spPr>
          <c:marker>
            <c:symbol val="none"/>
          </c:marker>
          <c:dLbls>
            <c:dLbl>
              <c:idx val="0"/>
              <c:layout>
                <c:manualLayout>
                  <c:x val="-0.141749528969408"/>
                  <c:y val="-0.0088788836376856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96F9-44E3-A8DF-26287EFDE80F}"/>
                </c:ext>
                <c:ext xmlns:c15="http://schemas.microsoft.com/office/drawing/2012/chart" uri="{CE6537A1-D6FC-4f65-9D91-7224C49458BB}">
                  <c15:layout/>
                </c:ext>
              </c:extLst>
            </c:dLbl>
            <c:dLbl>
              <c:idx val="15"/>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rgbClr val="881124"/>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96F9-44E3-A8DF-26287EFDE80F}"/>
                </c:ext>
                <c:ext xmlns:c15="http://schemas.microsoft.com/office/drawing/2012/chart" uri="{CE6537A1-D6FC-4f65-9D91-7224C49458BB}">
                  <c15:spPr xmlns:c15="http://schemas.microsoft.com/office/drawing/2012/chart">
                    <a:prstGeom prst="rect">
                      <a:avLst/>
                    </a:prstGeom>
                  </c15:spPr>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881124"/>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Sheet1!$A$2:$A$18</c:f>
              <c:numCache>
                <c:formatCode>General</c:formatCode>
                <c:ptCount val="17"/>
                <c:pt idx="0">
                  <c:v>2002.0</c:v>
                </c:pt>
                <c:pt idx="16">
                  <c:v>2018.0</c:v>
                </c:pt>
              </c:numCache>
            </c:numRef>
          </c:cat>
          <c:val>
            <c:numRef>
              <c:f>Sheet1!$C$2:$C$18</c:f>
              <c:numCache>
                <c:formatCode>0%</c:formatCode>
                <c:ptCount val="17"/>
                <c:pt idx="0">
                  <c:v>0.729</c:v>
                </c:pt>
                <c:pt idx="1">
                  <c:v>0.764</c:v>
                </c:pt>
                <c:pt idx="2">
                  <c:v>0.751</c:v>
                </c:pt>
                <c:pt idx="3">
                  <c:v>0.771</c:v>
                </c:pt>
                <c:pt idx="4">
                  <c:v>0.794</c:v>
                </c:pt>
                <c:pt idx="5">
                  <c:v>0.765</c:v>
                </c:pt>
                <c:pt idx="6">
                  <c:v>0.781</c:v>
                </c:pt>
                <c:pt idx="7">
                  <c:v>0.779</c:v>
                </c:pt>
                <c:pt idx="8">
                  <c:v>0.813</c:v>
                </c:pt>
                <c:pt idx="9">
                  <c:v>0.801</c:v>
                </c:pt>
                <c:pt idx="10">
                  <c:v>0.816</c:v>
                </c:pt>
                <c:pt idx="11">
                  <c:v>0.826</c:v>
                </c:pt>
                <c:pt idx="12">
                  <c:v>0.838</c:v>
                </c:pt>
                <c:pt idx="13">
                  <c:v>0.833</c:v>
                </c:pt>
                <c:pt idx="14">
                  <c:v>0.833</c:v>
                </c:pt>
                <c:pt idx="15">
                  <c:v>0.836708860759494</c:v>
                </c:pt>
              </c:numCache>
            </c:numRef>
          </c:val>
          <c:smooth val="0"/>
          <c:extLst xmlns:c16r2="http://schemas.microsoft.com/office/drawing/2015/06/chart">
            <c:ext xmlns:c16="http://schemas.microsoft.com/office/drawing/2014/chart" uri="{C3380CC4-5D6E-409C-BE32-E72D297353CC}">
              <c16:uniqueId val="{00000005-96F9-44E3-A8DF-26287EFDE80F}"/>
            </c:ext>
          </c:extLst>
        </c:ser>
        <c:ser>
          <c:idx val="2"/>
          <c:order val="2"/>
          <c:tx>
            <c:strRef>
              <c:f>Sheet1!$D$1</c:f>
              <c:strCache>
                <c:ptCount val="1"/>
                <c:pt idx="0">
                  <c:v>4th fall</c:v>
                </c:pt>
              </c:strCache>
            </c:strRef>
          </c:tx>
          <c:spPr>
            <a:ln w="63500" cap="rnd">
              <a:solidFill>
                <a:schemeClr val="accent3">
                  <a:lumMod val="60000"/>
                  <a:lumOff val="40000"/>
                </a:schemeClr>
              </a:solidFill>
              <a:round/>
            </a:ln>
            <a:effectLst/>
          </c:spPr>
          <c:marker>
            <c:symbol val="none"/>
          </c:marker>
          <c:dLbls>
            <c:dLbl>
              <c:idx val="0"/>
              <c:layout>
                <c:manualLayout>
                  <c:x val="-0.141749528969408"/>
                  <c:y val="0.017757767275371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96F9-44E3-A8DF-26287EFDE80F}"/>
                </c:ext>
                <c:ext xmlns:c15="http://schemas.microsoft.com/office/drawing/2012/chart" uri="{CE6537A1-D6FC-4f65-9D91-7224C49458BB}">
                  <c15:layout/>
                </c:ext>
              </c:extLst>
            </c:dLbl>
            <c:dLbl>
              <c:idx val="14"/>
              <c:layout>
                <c:manualLayout>
                  <c:x val="-0.0454454272827908"/>
                  <c:y val="0.0283333365728482"/>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bg1">
                          <a:lumMod val="50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96F9-44E3-A8DF-26287EFDE80F}"/>
                </c:ext>
                <c:ext xmlns:c15="http://schemas.microsoft.com/office/drawing/2012/chart" uri="{CE6537A1-D6FC-4f65-9D91-7224C49458BB}">
                  <c15:layout>
                    <c:manualLayout>
                      <c:w val="0.134932925369936"/>
                      <c:h val="0.06156028423935"/>
                    </c:manualLayout>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lumMod val="50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Sheet1!$A$2:$A$18</c:f>
              <c:numCache>
                <c:formatCode>General</c:formatCode>
                <c:ptCount val="17"/>
                <c:pt idx="0">
                  <c:v>2002.0</c:v>
                </c:pt>
                <c:pt idx="16">
                  <c:v>2018.0</c:v>
                </c:pt>
              </c:numCache>
            </c:numRef>
          </c:cat>
          <c:val>
            <c:numRef>
              <c:f>Sheet1!$D$2:$D$18</c:f>
              <c:numCache>
                <c:formatCode>0%</c:formatCode>
                <c:ptCount val="17"/>
                <c:pt idx="0">
                  <c:v>0.68599304343416</c:v>
                </c:pt>
                <c:pt idx="1">
                  <c:v>0.721719267981989</c:v>
                </c:pt>
                <c:pt idx="2">
                  <c:v>0.707589267927295</c:v>
                </c:pt>
                <c:pt idx="3">
                  <c:v>0.739508303321328</c:v>
                </c:pt>
                <c:pt idx="4">
                  <c:v>0.754909929044926</c:v>
                </c:pt>
                <c:pt idx="5">
                  <c:v>0.730077847991553</c:v>
                </c:pt>
                <c:pt idx="6">
                  <c:v>0.743773663266883</c:v>
                </c:pt>
                <c:pt idx="7">
                  <c:v>0.748344029956079</c:v>
                </c:pt>
                <c:pt idx="8">
                  <c:v>0.787132050735397</c:v>
                </c:pt>
                <c:pt idx="9">
                  <c:v>0.783486921142987</c:v>
                </c:pt>
                <c:pt idx="10">
                  <c:v>0.788706058339566</c:v>
                </c:pt>
                <c:pt idx="11">
                  <c:v>0.803545051698671</c:v>
                </c:pt>
                <c:pt idx="12">
                  <c:v>0.816619915848528</c:v>
                </c:pt>
                <c:pt idx="13">
                  <c:v>0.804654442877292</c:v>
                </c:pt>
                <c:pt idx="14">
                  <c:v>0.812009553053565</c:v>
                </c:pt>
              </c:numCache>
            </c:numRef>
          </c:val>
          <c:smooth val="0"/>
          <c:extLst xmlns:c16r2="http://schemas.microsoft.com/office/drawing/2015/06/chart">
            <c:ext xmlns:c16="http://schemas.microsoft.com/office/drawing/2014/chart" uri="{C3380CC4-5D6E-409C-BE32-E72D297353CC}">
              <c16:uniqueId val="{00000008-96F9-44E3-A8DF-26287EFDE80F}"/>
            </c:ext>
          </c:extLst>
        </c:ser>
        <c:ser>
          <c:idx val="3"/>
          <c:order val="3"/>
          <c:tx>
            <c:strRef>
              <c:f>Sheet1!$E$1</c:f>
              <c:strCache>
                <c:ptCount val="1"/>
                <c:pt idx="0">
                  <c:v>4-yr grad rate</c:v>
                </c:pt>
              </c:strCache>
            </c:strRef>
          </c:tx>
          <c:spPr>
            <a:ln w="63500" cap="rnd">
              <a:solidFill>
                <a:schemeClr val="accent5"/>
              </a:solidFill>
              <a:round/>
            </a:ln>
            <a:effectLst/>
          </c:spPr>
          <c:marker>
            <c:symbol val="none"/>
          </c:marker>
          <c:dLbls>
            <c:dLbl>
              <c:idx val="0"/>
              <c:layout/>
              <c:dLblPos val="l"/>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96F9-44E3-A8DF-26287EFDE80F}"/>
                </c:ext>
                <c:ext xmlns:c15="http://schemas.microsoft.com/office/drawing/2012/chart" uri="{CE6537A1-D6FC-4f65-9D91-7224C49458BB}">
                  <c15:layout/>
                </c:ext>
              </c:extLst>
            </c:dLbl>
            <c:dLbl>
              <c:idx val="12"/>
              <c:delete val="1"/>
              <c:extLst xmlns:c16r2="http://schemas.microsoft.com/office/drawing/2015/06/chart">
                <c:ext xmlns:c16="http://schemas.microsoft.com/office/drawing/2014/chart" uri="{C3380CC4-5D6E-409C-BE32-E72D297353CC}">
                  <c16:uniqueId val="{0000000A-96F9-44E3-A8DF-26287EFDE80F}"/>
                </c:ext>
                <c:ext xmlns:c15="http://schemas.microsoft.com/office/drawing/2012/chart" uri="{CE6537A1-D6FC-4f65-9D91-7224C49458BB}"/>
              </c:extLst>
            </c:dLbl>
            <c:dLbl>
              <c:idx val="13"/>
              <c:layout/>
              <c:tx>
                <c:rich>
                  <a:bodyPr rot="0" spcFirstLastPara="1" vertOverflow="ellipsis" vert="horz" wrap="square" lIns="38100" tIns="19050" rIns="38100" bIns="19050" anchor="ctr" anchorCtr="1">
                    <a:noAutofit/>
                  </a:bodyPr>
                  <a:lstStyle/>
                  <a:p>
                    <a:pPr>
                      <a:defRPr sz="1600" b="1" i="0" u="none" strike="noStrike" kern="1200" baseline="0">
                        <a:solidFill>
                          <a:schemeClr val="accent5"/>
                        </a:solidFill>
                        <a:latin typeface="Arial" panose="020B0604020202020204" pitchFamily="34" charset="0"/>
                        <a:ea typeface="+mn-ea"/>
                        <a:cs typeface="Arial" panose="020B0604020202020204" pitchFamily="34" charset="0"/>
                      </a:defRPr>
                    </a:pPr>
                    <a:fld id="{4BD37B85-0A28-429E-8D11-6365E56D0EDB}" type="VALUE">
                      <a:rPr lang="mr-IN" smtClean="0"/>
                      <a:pPr>
                        <a:defRPr sz="1600" b="1" i="0" u="none" strike="noStrike" kern="1200" baseline="0">
                          <a:solidFill>
                            <a:schemeClr val="accent5"/>
                          </a:solidFill>
                          <a:latin typeface="Arial" panose="020B0604020202020204" pitchFamily="34" charset="0"/>
                          <a:ea typeface="+mn-ea"/>
                          <a:cs typeface="Arial" panose="020B0604020202020204" pitchFamily="34" charset="0"/>
                        </a:defRPr>
                      </a:pPr>
                      <a:t>[VALUE]</a:t>
                    </a:fld>
                    <a:endParaRPr lang="en-US"/>
                  </a:p>
                </c:rich>
              </c:tx>
              <c:spPr>
                <a:noFill/>
                <a:ln>
                  <a:noFill/>
                </a:ln>
                <a:effectLst/>
              </c:spPr>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96F9-44E3-A8DF-26287EFDE80F}"/>
                </c:ext>
                <c:ext xmlns:c15="http://schemas.microsoft.com/office/drawing/2012/chart" uri="{CE6537A1-D6FC-4f65-9D91-7224C49458BB}">
                  <c15:spPr xmlns:c15="http://schemas.microsoft.com/office/drawing/2012/chart">
                    <a:prstGeom prst="rect">
                      <a:avLst/>
                    </a:prstGeom>
                  </c15:spPr>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5"/>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2002.0</c:v>
                </c:pt>
                <c:pt idx="16">
                  <c:v>2018.0</c:v>
                </c:pt>
              </c:numCache>
            </c:numRef>
          </c:cat>
          <c:val>
            <c:numRef>
              <c:f>Sheet1!$E$2:$E$18</c:f>
              <c:numCache>
                <c:formatCode>0%</c:formatCode>
                <c:ptCount val="17"/>
                <c:pt idx="0">
                  <c:v>0.404</c:v>
                </c:pt>
                <c:pt idx="1">
                  <c:v>0.449</c:v>
                </c:pt>
                <c:pt idx="2">
                  <c:v>0.434</c:v>
                </c:pt>
                <c:pt idx="3">
                  <c:v>0.446</c:v>
                </c:pt>
                <c:pt idx="4">
                  <c:v>0.474</c:v>
                </c:pt>
                <c:pt idx="5">
                  <c:v>0.451</c:v>
                </c:pt>
                <c:pt idx="6">
                  <c:v>0.476</c:v>
                </c:pt>
                <c:pt idx="7">
                  <c:v>0.475</c:v>
                </c:pt>
                <c:pt idx="8">
                  <c:v>0.516</c:v>
                </c:pt>
                <c:pt idx="9">
                  <c:v>0.528</c:v>
                </c:pt>
                <c:pt idx="10">
                  <c:v>0.547</c:v>
                </c:pt>
                <c:pt idx="11">
                  <c:v>0.584</c:v>
                </c:pt>
                <c:pt idx="12">
                  <c:v>0.627</c:v>
                </c:pt>
                <c:pt idx="13">
                  <c:v>0.64</c:v>
                </c:pt>
              </c:numCache>
            </c:numRef>
          </c:val>
          <c:smooth val="0"/>
          <c:extLst xmlns:c16r2="http://schemas.microsoft.com/office/drawing/2015/06/chart">
            <c:ext xmlns:c16="http://schemas.microsoft.com/office/drawing/2014/chart" uri="{C3380CC4-5D6E-409C-BE32-E72D297353CC}">
              <c16:uniqueId val="{0000000C-96F9-44E3-A8DF-26287EFDE80F}"/>
            </c:ext>
          </c:extLst>
        </c:ser>
        <c:dLbls>
          <c:showLegendKey val="0"/>
          <c:showVal val="0"/>
          <c:showCatName val="0"/>
          <c:showSerName val="0"/>
          <c:showPercent val="0"/>
          <c:showBubbleSize val="0"/>
        </c:dLbls>
        <c:smooth val="0"/>
        <c:axId val="-1011125968"/>
        <c:axId val="-1011121680"/>
      </c:lineChart>
      <c:catAx>
        <c:axId val="-1011125968"/>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Fall of Entry</a:t>
                </a:r>
              </a:p>
            </c:rich>
          </c:tx>
          <c:layout>
            <c:manualLayout>
              <c:xMode val="edge"/>
              <c:yMode val="edge"/>
              <c:x val="0.362989824981429"/>
              <c:y val="0.936924036504638"/>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11121680"/>
        <c:crosses val="autoZero"/>
        <c:auto val="1"/>
        <c:lblAlgn val="ctr"/>
        <c:lblOffset val="100"/>
        <c:noMultiLvlLbl val="0"/>
      </c:catAx>
      <c:valAx>
        <c:axId val="-1011121680"/>
        <c:scaling>
          <c:orientation val="minMax"/>
        </c:scaling>
        <c:delete val="1"/>
        <c:axPos val="l"/>
        <c:numFmt formatCode="0%" sourceLinked="1"/>
        <c:majorTickMark val="none"/>
        <c:minorTickMark val="none"/>
        <c:tickLblPos val="nextTo"/>
        <c:crossAx val="-1011125968"/>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790035113854"/>
          <c:y val="0.0191675794085433"/>
          <c:w val="0.800372782410184"/>
          <c:h val="0.918418987330855"/>
        </c:manualLayout>
      </c:layout>
      <c:barChart>
        <c:barDir val="bar"/>
        <c:grouping val="clustered"/>
        <c:varyColors val="0"/>
        <c:ser>
          <c:idx val="0"/>
          <c:order val="0"/>
          <c:tx>
            <c:strRef>
              <c:f>Sheet1!$B$1</c:f>
              <c:strCache>
                <c:ptCount val="1"/>
                <c:pt idx="0">
                  <c:v>Series 1</c:v>
                </c:pt>
              </c:strCache>
            </c:strRef>
          </c:tx>
          <c:spPr>
            <a:solidFill>
              <a:schemeClr val="accent1"/>
            </a:solidFill>
            <a:ln>
              <a:solidFill>
                <a:schemeClr val="bg1"/>
              </a:solidFill>
              <a:miter lim="800000"/>
            </a:ln>
            <a:effectLst/>
          </c:spPr>
          <c:invertIfNegative val="0"/>
          <c:dPt>
            <c:idx val="0"/>
            <c:invertIfNegative val="0"/>
            <c:bubble3D val="0"/>
            <c:spPr>
              <a:solidFill>
                <a:srgbClr val="4472C4">
                  <a:lumMod val="60000"/>
                  <a:lumOff val="40000"/>
                </a:srgbClr>
              </a:solidFill>
              <a:ln>
                <a:solidFill>
                  <a:schemeClr val="bg1"/>
                </a:solidFill>
                <a:miter lim="800000"/>
              </a:ln>
              <a:effectLst/>
            </c:spPr>
            <c:extLst xmlns:c16r2="http://schemas.microsoft.com/office/drawing/2015/06/chart">
              <c:ext xmlns:c16="http://schemas.microsoft.com/office/drawing/2014/chart" uri="{C3380CC4-5D6E-409C-BE32-E72D297353CC}">
                <c16:uniqueId val="{00000000-976C-409E-9B66-3F693A4F8A85}"/>
              </c:ext>
            </c:extLst>
          </c:dPt>
          <c:dPt>
            <c:idx val="1"/>
            <c:invertIfNegative val="0"/>
            <c:bubble3D val="0"/>
            <c:spPr>
              <a:solidFill>
                <a:srgbClr val="881124"/>
              </a:solidFill>
              <a:ln>
                <a:solidFill>
                  <a:schemeClr val="bg1"/>
                </a:solidFill>
                <a:miter lim="800000"/>
              </a:ln>
              <a:effectLst/>
            </c:spPr>
            <c:extLst xmlns:c16r2="http://schemas.microsoft.com/office/drawing/2015/06/chart">
              <c:ext xmlns:c16="http://schemas.microsoft.com/office/drawing/2014/chart" uri="{C3380CC4-5D6E-409C-BE32-E72D297353CC}">
                <c16:uniqueId val="{00000001-976C-409E-9B66-3F693A4F8A85}"/>
              </c:ext>
            </c:extLst>
          </c:dPt>
          <c:dLbls>
            <c:numFmt formatCode="0%" sourceLinked="0"/>
            <c:spPr>
              <a:noFill/>
              <a:ln>
                <a:noFill/>
              </a:ln>
              <a:effectLst/>
            </c:spPr>
            <c:txPr>
              <a:bodyPr rot="0" vert="horz"/>
              <a:lstStyle/>
              <a:p>
                <a:pPr>
                  <a:defRPr sz="2400"/>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Sheet1!$A$2:$A$3</c:f>
              <c:strCache>
                <c:ptCount val="2"/>
                <c:pt idx="0">
                  <c:v>Men</c:v>
                </c:pt>
                <c:pt idx="1">
                  <c:v>Women</c:v>
                </c:pt>
              </c:strCache>
            </c:strRef>
          </c:cat>
          <c:val>
            <c:numRef>
              <c:f>Sheet1!$B$2:$B$3</c:f>
              <c:numCache>
                <c:formatCode>0%</c:formatCode>
                <c:ptCount val="2"/>
                <c:pt idx="0">
                  <c:v>0.591567023285085</c:v>
                </c:pt>
                <c:pt idx="1">
                  <c:v>0.691259021651965</c:v>
                </c:pt>
              </c:numCache>
            </c:numRef>
          </c:val>
          <c:extLst xmlns:c16r2="http://schemas.microsoft.com/office/drawing/2015/06/chart">
            <c:ext xmlns:c16="http://schemas.microsoft.com/office/drawing/2014/chart" uri="{C3380CC4-5D6E-409C-BE32-E72D297353CC}">
              <c16:uniqueId val="{00000000-B646-0847-B8BF-0FEFFBB2F20D}"/>
            </c:ext>
          </c:extLst>
        </c:ser>
        <c:dLbls>
          <c:dLblPos val="outEnd"/>
          <c:showLegendKey val="0"/>
          <c:showVal val="1"/>
          <c:showCatName val="0"/>
          <c:showSerName val="0"/>
          <c:showPercent val="0"/>
          <c:showBubbleSize val="0"/>
        </c:dLbls>
        <c:gapWidth val="10"/>
        <c:axId val="-1010915728"/>
        <c:axId val="-1010913664"/>
      </c:barChart>
      <c:catAx>
        <c:axId val="-1010915728"/>
        <c:scaling>
          <c:orientation val="maxMin"/>
        </c:scaling>
        <c:delete val="0"/>
        <c:axPos val="l"/>
        <c:numFmt formatCode="General" sourceLinked="1"/>
        <c:majorTickMark val="none"/>
        <c:minorTickMark val="none"/>
        <c:tickLblPos val="low"/>
        <c:spPr>
          <a:noFill/>
          <a:ln w="9525" cap="flat" cmpd="sng" algn="ctr">
            <a:solidFill>
              <a:srgbClr val="FFFFFF"/>
            </a:solidFill>
            <a:miter lim="800000"/>
          </a:ln>
          <a:effectLst/>
        </c:spPr>
        <c:txPr>
          <a:bodyPr rot="-60000000" vert="horz"/>
          <a:lstStyle/>
          <a:p>
            <a:pPr>
              <a:defRPr sz="2400"/>
            </a:pPr>
            <a:endParaRPr lang="en-US"/>
          </a:p>
        </c:txPr>
        <c:crossAx val="-1010913664"/>
        <c:crosses val="autoZero"/>
        <c:auto val="1"/>
        <c:lblAlgn val="ctr"/>
        <c:lblOffset val="100"/>
        <c:noMultiLvlLbl val="0"/>
      </c:catAx>
      <c:valAx>
        <c:axId val="-1010913664"/>
        <c:scaling>
          <c:orientation val="minMax"/>
          <c:max val="0.8"/>
        </c:scaling>
        <c:delete val="1"/>
        <c:axPos val="b"/>
        <c:numFmt formatCode="0%" sourceLinked="0"/>
        <c:majorTickMark val="out"/>
        <c:minorTickMark val="none"/>
        <c:tickLblPos val="nextTo"/>
        <c:crossAx val="-1010915728"/>
        <c:crosses val="max"/>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790035113854"/>
          <c:y val="0.0191675794085433"/>
          <c:w val="0.800372782410184"/>
          <c:h val="0.918418987330855"/>
        </c:manualLayout>
      </c:layout>
      <c:barChart>
        <c:barDir val="bar"/>
        <c:grouping val="clustered"/>
        <c:varyColors val="0"/>
        <c:ser>
          <c:idx val="0"/>
          <c:order val="0"/>
          <c:tx>
            <c:strRef>
              <c:f>Sheet1!$B$1</c:f>
              <c:strCache>
                <c:ptCount val="1"/>
                <c:pt idx="0">
                  <c:v>Series 1</c:v>
                </c:pt>
              </c:strCache>
            </c:strRef>
          </c:tx>
          <c:spPr>
            <a:solidFill>
              <a:schemeClr val="accent1"/>
            </a:solidFill>
            <a:ln>
              <a:solidFill>
                <a:schemeClr val="bg1"/>
              </a:solidFill>
              <a:miter lim="800000"/>
            </a:ln>
            <a:effectLst/>
          </c:spPr>
          <c:invertIfNegative val="0"/>
          <c:dPt>
            <c:idx val="0"/>
            <c:invertIfNegative val="0"/>
            <c:bubble3D val="0"/>
            <c:spPr>
              <a:solidFill>
                <a:srgbClr val="4472C4">
                  <a:lumMod val="60000"/>
                  <a:lumOff val="40000"/>
                </a:srgbClr>
              </a:solidFill>
              <a:ln>
                <a:solidFill>
                  <a:schemeClr val="bg1"/>
                </a:solidFill>
                <a:miter lim="800000"/>
              </a:ln>
              <a:effectLst/>
            </c:spPr>
            <c:extLst xmlns:c16r2="http://schemas.microsoft.com/office/drawing/2015/06/chart">
              <c:ext xmlns:c16="http://schemas.microsoft.com/office/drawing/2014/chart" uri="{C3380CC4-5D6E-409C-BE32-E72D297353CC}">
                <c16:uniqueId val="{00000001-D30F-4E61-885E-FABE7A35A3D8}"/>
              </c:ext>
            </c:extLst>
          </c:dPt>
          <c:dPt>
            <c:idx val="1"/>
            <c:invertIfNegative val="0"/>
            <c:bubble3D val="0"/>
            <c:spPr>
              <a:solidFill>
                <a:srgbClr val="881124"/>
              </a:solidFill>
              <a:ln>
                <a:solidFill>
                  <a:schemeClr val="bg1"/>
                </a:solidFill>
                <a:miter lim="800000"/>
              </a:ln>
              <a:effectLst/>
            </c:spPr>
            <c:extLst xmlns:c16r2="http://schemas.microsoft.com/office/drawing/2015/06/chart">
              <c:ext xmlns:c16="http://schemas.microsoft.com/office/drawing/2014/chart" uri="{C3380CC4-5D6E-409C-BE32-E72D297353CC}">
                <c16:uniqueId val="{00000003-D30F-4E61-885E-FABE7A35A3D8}"/>
              </c:ext>
            </c:extLst>
          </c:dPt>
          <c:dLbls>
            <c:numFmt formatCode="0%" sourceLinked="0"/>
            <c:spPr>
              <a:noFill/>
              <a:ln>
                <a:noFill/>
              </a:ln>
              <a:effectLst/>
            </c:spPr>
            <c:txPr>
              <a:bodyPr rot="0" vert="horz"/>
              <a:lstStyle/>
              <a:p>
                <a:pPr>
                  <a:defRPr sz="2400"/>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Sheet1!$A$2:$A$3</c:f>
              <c:strCache>
                <c:ptCount val="2"/>
                <c:pt idx="0">
                  <c:v>Men</c:v>
                </c:pt>
                <c:pt idx="1">
                  <c:v>Women</c:v>
                </c:pt>
              </c:strCache>
            </c:strRef>
          </c:cat>
          <c:val>
            <c:numRef>
              <c:f>Sheet1!$B$2:$B$3</c:f>
              <c:numCache>
                <c:formatCode>0%</c:formatCode>
                <c:ptCount val="2"/>
                <c:pt idx="0">
                  <c:v>0.323</c:v>
                </c:pt>
                <c:pt idx="1">
                  <c:v>0.491</c:v>
                </c:pt>
              </c:numCache>
            </c:numRef>
          </c:val>
          <c:extLst xmlns:c16r2="http://schemas.microsoft.com/office/drawing/2015/06/chart">
            <c:ext xmlns:c16="http://schemas.microsoft.com/office/drawing/2014/chart" uri="{C3380CC4-5D6E-409C-BE32-E72D297353CC}">
              <c16:uniqueId val="{00000008-D30F-4E61-885E-FABE7A35A3D8}"/>
            </c:ext>
          </c:extLst>
        </c:ser>
        <c:dLbls>
          <c:dLblPos val="outEnd"/>
          <c:showLegendKey val="0"/>
          <c:showVal val="1"/>
          <c:showCatName val="0"/>
          <c:showSerName val="0"/>
          <c:showPercent val="0"/>
          <c:showBubbleSize val="0"/>
        </c:dLbls>
        <c:gapWidth val="10"/>
        <c:axId val="-1010891664"/>
        <c:axId val="-1010889184"/>
      </c:barChart>
      <c:catAx>
        <c:axId val="-1010891664"/>
        <c:scaling>
          <c:orientation val="maxMin"/>
        </c:scaling>
        <c:delete val="0"/>
        <c:axPos val="l"/>
        <c:numFmt formatCode="General" sourceLinked="1"/>
        <c:majorTickMark val="none"/>
        <c:minorTickMark val="none"/>
        <c:tickLblPos val="low"/>
        <c:spPr>
          <a:noFill/>
          <a:ln w="9525" cap="flat" cmpd="sng" algn="ctr">
            <a:solidFill>
              <a:srgbClr val="FFFFFF"/>
            </a:solidFill>
            <a:miter lim="800000"/>
          </a:ln>
          <a:effectLst/>
        </c:spPr>
        <c:txPr>
          <a:bodyPr rot="-60000000" vert="horz"/>
          <a:lstStyle/>
          <a:p>
            <a:pPr>
              <a:defRPr sz="2400"/>
            </a:pPr>
            <a:endParaRPr lang="en-US"/>
          </a:p>
        </c:txPr>
        <c:crossAx val="-1010889184"/>
        <c:crosses val="autoZero"/>
        <c:auto val="1"/>
        <c:lblAlgn val="ctr"/>
        <c:lblOffset val="100"/>
        <c:noMultiLvlLbl val="0"/>
      </c:catAx>
      <c:valAx>
        <c:axId val="-1010889184"/>
        <c:scaling>
          <c:orientation val="minMax"/>
          <c:max val="0.8"/>
        </c:scaling>
        <c:delete val="1"/>
        <c:axPos val="b"/>
        <c:numFmt formatCode="0%" sourceLinked="0"/>
        <c:majorTickMark val="out"/>
        <c:minorTickMark val="none"/>
        <c:tickLblPos val="nextTo"/>
        <c:crossAx val="-1010891664"/>
        <c:crosses val="max"/>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s>
</file>

<file path=ppt/diagrams/_rels/data7.xml.rels><?xml version="1.0" encoding="UTF-8" standalone="yes"?>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png"/><Relationship Id="rId3" Type="http://schemas.openxmlformats.org/officeDocument/2006/relationships/image" Target="../media/image16.png"/></Relationships>
</file>

<file path=ppt/diagrams/_rels/drawing2.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s>
</file>

<file path=ppt/diagrams/_rels/drawing7.xml.rels><?xml version="1.0" encoding="UTF-8" standalone="yes"?>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png"/><Relationship Id="rId3"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D92689-21DC-400C-AC8F-94F51BD72E36}"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D3F2D77C-9701-463F-83AC-B26FDC0FD607}">
      <dgm:prSet phldrT="[Text]" custT="1"/>
      <dgm:spPr/>
      <dgm:t>
        <a:bodyPr/>
        <a:lstStyle/>
        <a:p>
          <a:r>
            <a:rPr lang="en-US" sz="2800" dirty="0">
              <a:latin typeface="Arial" panose="020B0604020202020204" pitchFamily="34" charset="0"/>
              <a:cs typeface="Arial" panose="020B0604020202020204" pitchFamily="34" charset="0"/>
            </a:rPr>
            <a:t>Leadership &amp; Academic Success Team</a:t>
          </a:r>
        </a:p>
      </dgm:t>
    </dgm:pt>
    <dgm:pt modelId="{1F72D406-67F0-4BA3-818A-4CC85F99DE23}" type="parTrans" cxnId="{ACE244B5-6E13-49E7-8502-BA75E8997BC9}">
      <dgm:prSet/>
      <dgm:spPr/>
      <dgm:t>
        <a:bodyPr/>
        <a:lstStyle/>
        <a:p>
          <a:endParaRPr lang="en-US">
            <a:latin typeface="Arial" panose="020B0604020202020204" pitchFamily="34" charset="0"/>
            <a:cs typeface="Arial" panose="020B0604020202020204" pitchFamily="34" charset="0"/>
          </a:endParaRPr>
        </a:p>
      </dgm:t>
    </dgm:pt>
    <dgm:pt modelId="{30F11804-A905-4869-A771-9AD9F0E077CE}" type="sibTrans" cxnId="{ACE244B5-6E13-49E7-8502-BA75E8997BC9}">
      <dgm:prSet/>
      <dgm:spPr/>
      <dgm:t>
        <a:bodyPr/>
        <a:lstStyle/>
        <a:p>
          <a:endParaRPr lang="en-US">
            <a:latin typeface="Arial" panose="020B0604020202020204" pitchFamily="34" charset="0"/>
            <a:cs typeface="Arial" panose="020B0604020202020204" pitchFamily="34" charset="0"/>
          </a:endParaRPr>
        </a:p>
      </dgm:t>
    </dgm:pt>
    <dgm:pt modelId="{011124D7-D987-41F8-A27E-2CCC5FF9DACE}">
      <dgm:prSet phldrT="[Text]" custT="1"/>
      <dgm:spPr/>
      <dgm:t>
        <a:bodyPr/>
        <a:lstStyle/>
        <a:p>
          <a:r>
            <a:rPr lang="en-US" sz="2800" dirty="0">
              <a:latin typeface="Arial" panose="020B0604020202020204" pitchFamily="34" charset="0"/>
              <a:cs typeface="Arial" panose="020B0604020202020204" pitchFamily="34" charset="0"/>
            </a:rPr>
            <a:t>Graduation &amp; Retention Rate Improvements</a:t>
          </a:r>
        </a:p>
      </dgm:t>
    </dgm:pt>
    <dgm:pt modelId="{4C5C3226-3EC2-4ED4-B82C-8A9459DA8FB8}" type="parTrans" cxnId="{69DF4342-AF5E-40F3-A72C-7D4288E35CAD}">
      <dgm:prSet/>
      <dgm:spPr/>
      <dgm:t>
        <a:bodyPr/>
        <a:lstStyle/>
        <a:p>
          <a:endParaRPr lang="en-US">
            <a:latin typeface="Arial" panose="020B0604020202020204" pitchFamily="34" charset="0"/>
            <a:cs typeface="Arial" panose="020B0604020202020204" pitchFamily="34" charset="0"/>
          </a:endParaRPr>
        </a:p>
      </dgm:t>
    </dgm:pt>
    <dgm:pt modelId="{D7B77647-DCE6-475D-AB65-F8DED062E1B6}" type="sibTrans" cxnId="{69DF4342-AF5E-40F3-A72C-7D4288E35CAD}">
      <dgm:prSet/>
      <dgm:spPr/>
      <dgm:t>
        <a:bodyPr/>
        <a:lstStyle/>
        <a:p>
          <a:endParaRPr lang="en-US">
            <a:latin typeface="Arial" panose="020B0604020202020204" pitchFamily="34" charset="0"/>
            <a:cs typeface="Arial" panose="020B0604020202020204" pitchFamily="34" charset="0"/>
          </a:endParaRPr>
        </a:p>
      </dgm:t>
    </dgm:pt>
    <dgm:pt modelId="{F5EB6B55-3500-427F-97CF-722950EEA027}">
      <dgm:prSet phldrT="[Text]" custT="1"/>
      <dgm:spPr>
        <a:solidFill>
          <a:schemeClr val="tx2">
            <a:lumMod val="50000"/>
          </a:schemeClr>
        </a:solidFill>
      </dgm:spPr>
      <dgm:t>
        <a:bodyPr/>
        <a:lstStyle/>
        <a:p>
          <a:r>
            <a:rPr lang="en-US" sz="2800" dirty="0">
              <a:latin typeface="Arial" panose="020B0604020202020204" pitchFamily="34" charset="0"/>
              <a:cs typeface="Arial" panose="020B0604020202020204" pitchFamily="34" charset="0"/>
            </a:rPr>
            <a:t>Student Success: Strategy and Programs</a:t>
          </a:r>
        </a:p>
      </dgm:t>
    </dgm:pt>
    <dgm:pt modelId="{040BBA59-8B67-4834-B600-BFE3A5BC2AF9}" type="parTrans" cxnId="{471C44D2-C6F3-4DA1-9DBB-CC9F75A10E66}">
      <dgm:prSet/>
      <dgm:spPr/>
      <dgm:t>
        <a:bodyPr/>
        <a:lstStyle/>
        <a:p>
          <a:endParaRPr lang="en-US">
            <a:latin typeface="Arial" panose="020B0604020202020204" pitchFamily="34" charset="0"/>
            <a:cs typeface="Arial" panose="020B0604020202020204" pitchFamily="34" charset="0"/>
          </a:endParaRPr>
        </a:p>
      </dgm:t>
    </dgm:pt>
    <dgm:pt modelId="{607897F3-E714-41AF-8B84-3B5B1F3C12F9}" type="sibTrans" cxnId="{471C44D2-C6F3-4DA1-9DBB-CC9F75A10E66}">
      <dgm:prSet/>
      <dgm:spPr/>
      <dgm:t>
        <a:bodyPr/>
        <a:lstStyle/>
        <a:p>
          <a:endParaRPr lang="en-US">
            <a:latin typeface="Arial" panose="020B0604020202020204" pitchFamily="34" charset="0"/>
            <a:cs typeface="Arial" panose="020B0604020202020204" pitchFamily="34" charset="0"/>
          </a:endParaRPr>
        </a:p>
      </dgm:t>
    </dgm:pt>
    <dgm:pt modelId="{8ECB1B1C-E362-4F00-8EC5-6A9F15A81993}">
      <dgm:prSet phldrT="[Text]"/>
      <dgm:spPr/>
      <dgm:t>
        <a:bodyPr/>
        <a:lstStyle/>
        <a:p>
          <a:r>
            <a:rPr lang="en-US" dirty="0">
              <a:latin typeface="Arial" panose="020B0604020202020204" pitchFamily="34" charset="0"/>
              <a:cs typeface="Arial" panose="020B0604020202020204" pitchFamily="34" charset="0"/>
            </a:rPr>
            <a:t>Executive Leadership | Academic Success Team  </a:t>
          </a:r>
        </a:p>
      </dgm:t>
    </dgm:pt>
    <dgm:pt modelId="{CE69369D-84C7-424E-8F14-A5B1FAE76170}" type="parTrans" cxnId="{99B1C2A8-AD13-49F1-9E73-F4C9699C6445}">
      <dgm:prSet/>
      <dgm:spPr/>
      <dgm:t>
        <a:bodyPr/>
        <a:lstStyle/>
        <a:p>
          <a:endParaRPr lang="en-US">
            <a:latin typeface="Arial" panose="020B0604020202020204" pitchFamily="34" charset="0"/>
            <a:cs typeface="Arial" panose="020B0604020202020204" pitchFamily="34" charset="0"/>
          </a:endParaRPr>
        </a:p>
      </dgm:t>
    </dgm:pt>
    <dgm:pt modelId="{88605C40-AE6E-48ED-80A9-16C87FEA37DB}" type="sibTrans" cxnId="{99B1C2A8-AD13-49F1-9E73-F4C9699C6445}">
      <dgm:prSet/>
      <dgm:spPr/>
      <dgm:t>
        <a:bodyPr/>
        <a:lstStyle/>
        <a:p>
          <a:endParaRPr lang="en-US">
            <a:latin typeface="Arial" panose="020B0604020202020204" pitchFamily="34" charset="0"/>
            <a:cs typeface="Arial" panose="020B0604020202020204" pitchFamily="34" charset="0"/>
          </a:endParaRPr>
        </a:p>
      </dgm:t>
    </dgm:pt>
    <dgm:pt modelId="{B8F18564-3893-4DA5-9BA7-AA349DF2C38B}">
      <dgm:prSet phldrT="[Text]" custT="1"/>
      <dgm:spPr>
        <a:solidFill>
          <a:srgbClr val="881124"/>
        </a:solidFill>
      </dgm:spPr>
      <dgm:t>
        <a:bodyPr/>
        <a:lstStyle/>
        <a:p>
          <a:r>
            <a:rPr lang="en-US" sz="2800" dirty="0">
              <a:latin typeface="Arial" panose="020B0604020202020204" pitchFamily="34" charset="0"/>
              <a:cs typeface="Arial" panose="020B0604020202020204" pitchFamily="34" charset="0"/>
            </a:rPr>
            <a:t>Male Student Completion</a:t>
          </a:r>
        </a:p>
      </dgm:t>
    </dgm:pt>
    <dgm:pt modelId="{EEA000D3-08E5-41C9-ABA5-1F713E2E67AB}" type="parTrans" cxnId="{BC969E05-F1EA-4438-8541-037F212558F9}">
      <dgm:prSet/>
      <dgm:spPr/>
      <dgm:t>
        <a:bodyPr/>
        <a:lstStyle/>
        <a:p>
          <a:endParaRPr lang="en-US">
            <a:latin typeface="Arial" panose="020B0604020202020204" pitchFamily="34" charset="0"/>
            <a:cs typeface="Arial" panose="020B0604020202020204" pitchFamily="34" charset="0"/>
          </a:endParaRPr>
        </a:p>
      </dgm:t>
    </dgm:pt>
    <dgm:pt modelId="{1DA226AB-05BD-4E1F-AF30-CB39FDEC6F3C}" type="sibTrans" cxnId="{BC969E05-F1EA-4438-8541-037F212558F9}">
      <dgm:prSet/>
      <dgm:spPr/>
      <dgm:t>
        <a:bodyPr/>
        <a:lstStyle/>
        <a:p>
          <a:endParaRPr lang="en-US">
            <a:latin typeface="Arial" panose="020B0604020202020204" pitchFamily="34" charset="0"/>
            <a:cs typeface="Arial" panose="020B0604020202020204" pitchFamily="34" charset="0"/>
          </a:endParaRPr>
        </a:p>
      </dgm:t>
    </dgm:pt>
    <dgm:pt modelId="{B684A2DB-C561-4CD6-AD10-7878E031A8A3}">
      <dgm:prSet phldrT="[Text]"/>
      <dgm:spPr/>
      <dgm:t>
        <a:bodyPr/>
        <a:lstStyle/>
        <a:p>
          <a:r>
            <a:rPr lang="en-US" dirty="0">
              <a:latin typeface="Arial" panose="020B0604020202020204" pitchFamily="34" charset="0"/>
              <a:cs typeface="Arial" panose="020B0604020202020204" pitchFamily="34" charset="0"/>
            </a:rPr>
            <a:t>What the data show us</a:t>
          </a:r>
        </a:p>
      </dgm:t>
    </dgm:pt>
    <dgm:pt modelId="{242C69CA-E54D-448D-A243-A42EFCD68AC7}" type="parTrans" cxnId="{CA98F0F6-8109-439A-92F7-7E58EE3E1320}">
      <dgm:prSet/>
      <dgm:spPr/>
      <dgm:t>
        <a:bodyPr/>
        <a:lstStyle/>
        <a:p>
          <a:endParaRPr lang="en-US">
            <a:latin typeface="Arial" panose="020B0604020202020204" pitchFamily="34" charset="0"/>
            <a:cs typeface="Arial" panose="020B0604020202020204" pitchFamily="34" charset="0"/>
          </a:endParaRPr>
        </a:p>
      </dgm:t>
    </dgm:pt>
    <dgm:pt modelId="{68D06953-F921-4DE4-80BF-6F643B097BA3}" type="sibTrans" cxnId="{CA98F0F6-8109-439A-92F7-7E58EE3E1320}">
      <dgm:prSet/>
      <dgm:spPr/>
      <dgm:t>
        <a:bodyPr/>
        <a:lstStyle/>
        <a:p>
          <a:endParaRPr lang="en-US">
            <a:latin typeface="Arial" panose="020B0604020202020204" pitchFamily="34" charset="0"/>
            <a:cs typeface="Arial" panose="020B0604020202020204" pitchFamily="34" charset="0"/>
          </a:endParaRPr>
        </a:p>
      </dgm:t>
    </dgm:pt>
    <dgm:pt modelId="{C1405069-2B34-4541-9163-C7FC826521FD}">
      <dgm:prSet phldrT="[Text]"/>
      <dgm:spPr/>
      <dgm:t>
        <a:bodyPr/>
        <a:lstStyle/>
        <a:p>
          <a:r>
            <a:rPr lang="en-US" dirty="0">
              <a:latin typeface="Arial" panose="020B0604020202020204" pitchFamily="34" charset="0"/>
              <a:cs typeface="Arial" panose="020B0604020202020204" pitchFamily="34" charset="0"/>
            </a:rPr>
            <a:t>Value proposition | Geography | Programs</a:t>
          </a:r>
        </a:p>
      </dgm:t>
    </dgm:pt>
    <dgm:pt modelId="{1DCAC77E-0EEE-4102-B881-672187BF45AB}" type="parTrans" cxnId="{978B6554-7ADD-47E2-9C8C-1BB781110E36}">
      <dgm:prSet/>
      <dgm:spPr/>
      <dgm:t>
        <a:bodyPr/>
        <a:lstStyle/>
        <a:p>
          <a:endParaRPr lang="en-US">
            <a:latin typeface="Arial" panose="020B0604020202020204" pitchFamily="34" charset="0"/>
            <a:cs typeface="Arial" panose="020B0604020202020204" pitchFamily="34" charset="0"/>
          </a:endParaRPr>
        </a:p>
      </dgm:t>
    </dgm:pt>
    <dgm:pt modelId="{BC59F390-33B1-4792-8D53-494D59F2EDBA}" type="sibTrans" cxnId="{978B6554-7ADD-47E2-9C8C-1BB781110E36}">
      <dgm:prSet/>
      <dgm:spPr/>
      <dgm:t>
        <a:bodyPr/>
        <a:lstStyle/>
        <a:p>
          <a:endParaRPr lang="en-US">
            <a:latin typeface="Arial" panose="020B0604020202020204" pitchFamily="34" charset="0"/>
            <a:cs typeface="Arial" panose="020B0604020202020204" pitchFamily="34" charset="0"/>
          </a:endParaRPr>
        </a:p>
      </dgm:t>
    </dgm:pt>
    <dgm:pt modelId="{E6675B53-61E7-4FC5-B73B-7B6041CFFEEC}">
      <dgm:prSet phldrT="[Text]" custT="1"/>
      <dgm:spPr>
        <a:noFill/>
      </dgm:spPr>
      <dgm:t>
        <a:bodyPr/>
        <a:lstStyle/>
        <a:p>
          <a:r>
            <a:rPr lang="en-US" sz="1900" dirty="0">
              <a:latin typeface="Arial" panose="020B0604020202020204" pitchFamily="34" charset="0"/>
              <a:cs typeface="Arial" panose="020B0604020202020204" pitchFamily="34" charset="0"/>
            </a:rPr>
            <a:t>Problem | Strategies</a:t>
          </a:r>
        </a:p>
      </dgm:t>
    </dgm:pt>
    <dgm:pt modelId="{46B08CFB-7427-4D7D-BA13-FD90491457B3}" type="parTrans" cxnId="{88E9D3CE-089F-4ACE-AACD-A3946A47464B}">
      <dgm:prSet/>
      <dgm:spPr/>
      <dgm:t>
        <a:bodyPr/>
        <a:lstStyle/>
        <a:p>
          <a:endParaRPr lang="en-US"/>
        </a:p>
      </dgm:t>
    </dgm:pt>
    <dgm:pt modelId="{79F8D9FA-5C13-4144-AAB7-9E6887FEDCB0}" type="sibTrans" cxnId="{88E9D3CE-089F-4ACE-AACD-A3946A47464B}">
      <dgm:prSet/>
      <dgm:spPr/>
      <dgm:t>
        <a:bodyPr/>
        <a:lstStyle/>
        <a:p>
          <a:endParaRPr lang="en-US"/>
        </a:p>
      </dgm:t>
    </dgm:pt>
    <dgm:pt modelId="{55DD4D49-CF37-4C45-9CE7-FEB9D8B333BA}" type="pres">
      <dgm:prSet presAssocID="{BFD92689-21DC-400C-AC8F-94F51BD72E36}" presName="linear" presStyleCnt="0">
        <dgm:presLayoutVars>
          <dgm:dir/>
          <dgm:animLvl val="lvl"/>
          <dgm:resizeHandles val="exact"/>
        </dgm:presLayoutVars>
      </dgm:prSet>
      <dgm:spPr/>
      <dgm:t>
        <a:bodyPr/>
        <a:lstStyle/>
        <a:p>
          <a:endParaRPr lang="en-US"/>
        </a:p>
      </dgm:t>
    </dgm:pt>
    <dgm:pt modelId="{2A0B2190-FF11-441F-B9A5-F19C1E99FAE3}" type="pres">
      <dgm:prSet presAssocID="{D3F2D77C-9701-463F-83AC-B26FDC0FD607}" presName="parentLin" presStyleCnt="0"/>
      <dgm:spPr/>
    </dgm:pt>
    <dgm:pt modelId="{2E8728C0-3570-40EC-925B-00DE0898DFFA}" type="pres">
      <dgm:prSet presAssocID="{D3F2D77C-9701-463F-83AC-B26FDC0FD607}" presName="parentLeftMargin" presStyleLbl="node1" presStyleIdx="0" presStyleCnt="4"/>
      <dgm:spPr/>
      <dgm:t>
        <a:bodyPr/>
        <a:lstStyle/>
        <a:p>
          <a:endParaRPr lang="en-US"/>
        </a:p>
      </dgm:t>
    </dgm:pt>
    <dgm:pt modelId="{8E7E671B-747D-44D6-B8C9-B929FD682E84}" type="pres">
      <dgm:prSet presAssocID="{D3F2D77C-9701-463F-83AC-B26FDC0FD607}" presName="parentText" presStyleLbl="node1" presStyleIdx="0" presStyleCnt="4" custScaleX="104886">
        <dgm:presLayoutVars>
          <dgm:chMax val="0"/>
          <dgm:bulletEnabled val="1"/>
        </dgm:presLayoutVars>
      </dgm:prSet>
      <dgm:spPr/>
      <dgm:t>
        <a:bodyPr/>
        <a:lstStyle/>
        <a:p>
          <a:endParaRPr lang="en-US"/>
        </a:p>
      </dgm:t>
    </dgm:pt>
    <dgm:pt modelId="{31F6E75C-191B-4672-BF77-D4FD080B3992}" type="pres">
      <dgm:prSet presAssocID="{D3F2D77C-9701-463F-83AC-B26FDC0FD607}" presName="negativeSpace" presStyleCnt="0"/>
      <dgm:spPr/>
    </dgm:pt>
    <dgm:pt modelId="{75170F3C-0C3E-4671-8E3D-28F92032255F}" type="pres">
      <dgm:prSet presAssocID="{D3F2D77C-9701-463F-83AC-B26FDC0FD607}" presName="childText" presStyleLbl="conFgAcc1" presStyleIdx="0" presStyleCnt="4">
        <dgm:presLayoutVars>
          <dgm:bulletEnabled val="1"/>
        </dgm:presLayoutVars>
      </dgm:prSet>
      <dgm:spPr/>
      <dgm:t>
        <a:bodyPr/>
        <a:lstStyle/>
        <a:p>
          <a:endParaRPr lang="en-US"/>
        </a:p>
      </dgm:t>
    </dgm:pt>
    <dgm:pt modelId="{AF1CC032-98DE-45F3-8553-1288EA228A11}" type="pres">
      <dgm:prSet presAssocID="{30F11804-A905-4869-A771-9AD9F0E077CE}" presName="spaceBetweenRectangles" presStyleCnt="0"/>
      <dgm:spPr/>
    </dgm:pt>
    <dgm:pt modelId="{C53ECA67-0767-43CB-8784-921FE8E2D437}" type="pres">
      <dgm:prSet presAssocID="{011124D7-D987-41F8-A27E-2CCC5FF9DACE}" presName="parentLin" presStyleCnt="0"/>
      <dgm:spPr/>
    </dgm:pt>
    <dgm:pt modelId="{78A3E251-EAC2-4B97-A180-E83F8E4D4E35}" type="pres">
      <dgm:prSet presAssocID="{011124D7-D987-41F8-A27E-2CCC5FF9DACE}" presName="parentLeftMargin" presStyleLbl="node1" presStyleIdx="0" presStyleCnt="4"/>
      <dgm:spPr/>
      <dgm:t>
        <a:bodyPr/>
        <a:lstStyle/>
        <a:p>
          <a:endParaRPr lang="en-US"/>
        </a:p>
      </dgm:t>
    </dgm:pt>
    <dgm:pt modelId="{988BE7EB-B635-4A3E-A9F1-FF5E07A530FE}" type="pres">
      <dgm:prSet presAssocID="{011124D7-D987-41F8-A27E-2CCC5FF9DACE}" presName="parentText" presStyleLbl="node1" presStyleIdx="1" presStyleCnt="4" custScaleX="104886">
        <dgm:presLayoutVars>
          <dgm:chMax val="0"/>
          <dgm:bulletEnabled val="1"/>
        </dgm:presLayoutVars>
      </dgm:prSet>
      <dgm:spPr/>
      <dgm:t>
        <a:bodyPr/>
        <a:lstStyle/>
        <a:p>
          <a:endParaRPr lang="en-US"/>
        </a:p>
      </dgm:t>
    </dgm:pt>
    <dgm:pt modelId="{BFB4A850-18B1-4847-8907-9519B0FA6F44}" type="pres">
      <dgm:prSet presAssocID="{011124D7-D987-41F8-A27E-2CCC5FF9DACE}" presName="negativeSpace" presStyleCnt="0"/>
      <dgm:spPr/>
    </dgm:pt>
    <dgm:pt modelId="{27D9D76D-B0E3-43E1-9237-A4DEB097EB16}" type="pres">
      <dgm:prSet presAssocID="{011124D7-D987-41F8-A27E-2CCC5FF9DACE}" presName="childText" presStyleLbl="conFgAcc1" presStyleIdx="1" presStyleCnt="4">
        <dgm:presLayoutVars>
          <dgm:bulletEnabled val="1"/>
        </dgm:presLayoutVars>
      </dgm:prSet>
      <dgm:spPr/>
      <dgm:t>
        <a:bodyPr/>
        <a:lstStyle/>
        <a:p>
          <a:endParaRPr lang="en-US"/>
        </a:p>
      </dgm:t>
    </dgm:pt>
    <dgm:pt modelId="{230413C7-A69D-4CDE-8C2E-0E2FE0A58570}" type="pres">
      <dgm:prSet presAssocID="{D7B77647-DCE6-475D-AB65-F8DED062E1B6}" presName="spaceBetweenRectangles" presStyleCnt="0"/>
      <dgm:spPr/>
    </dgm:pt>
    <dgm:pt modelId="{F5907018-FEF2-4CE2-BBF9-02A200A117C9}" type="pres">
      <dgm:prSet presAssocID="{F5EB6B55-3500-427F-97CF-722950EEA027}" presName="parentLin" presStyleCnt="0"/>
      <dgm:spPr/>
    </dgm:pt>
    <dgm:pt modelId="{8E580C68-3941-4AE3-9953-E9B95AB6411B}" type="pres">
      <dgm:prSet presAssocID="{F5EB6B55-3500-427F-97CF-722950EEA027}" presName="parentLeftMargin" presStyleLbl="node1" presStyleIdx="1" presStyleCnt="4"/>
      <dgm:spPr/>
      <dgm:t>
        <a:bodyPr/>
        <a:lstStyle/>
        <a:p>
          <a:endParaRPr lang="en-US"/>
        </a:p>
      </dgm:t>
    </dgm:pt>
    <dgm:pt modelId="{EA32A17A-B89A-46F6-AC0E-680D9BF4D7B8}" type="pres">
      <dgm:prSet presAssocID="{F5EB6B55-3500-427F-97CF-722950EEA027}" presName="parentText" presStyleLbl="node1" presStyleIdx="2" presStyleCnt="4" custScaleX="104886">
        <dgm:presLayoutVars>
          <dgm:chMax val="0"/>
          <dgm:bulletEnabled val="1"/>
        </dgm:presLayoutVars>
      </dgm:prSet>
      <dgm:spPr/>
      <dgm:t>
        <a:bodyPr/>
        <a:lstStyle/>
        <a:p>
          <a:endParaRPr lang="en-US"/>
        </a:p>
      </dgm:t>
    </dgm:pt>
    <dgm:pt modelId="{BFD53ED8-850F-4C00-BCAF-0F6098143FAE}" type="pres">
      <dgm:prSet presAssocID="{F5EB6B55-3500-427F-97CF-722950EEA027}" presName="negativeSpace" presStyleCnt="0"/>
      <dgm:spPr/>
    </dgm:pt>
    <dgm:pt modelId="{661EC5EA-6D4B-4C4C-B3AE-CD611B93D2E0}" type="pres">
      <dgm:prSet presAssocID="{F5EB6B55-3500-427F-97CF-722950EEA027}" presName="childText" presStyleLbl="conFgAcc1" presStyleIdx="2" presStyleCnt="4">
        <dgm:presLayoutVars>
          <dgm:bulletEnabled val="1"/>
        </dgm:presLayoutVars>
      </dgm:prSet>
      <dgm:spPr/>
      <dgm:t>
        <a:bodyPr/>
        <a:lstStyle/>
        <a:p>
          <a:endParaRPr lang="en-US"/>
        </a:p>
      </dgm:t>
    </dgm:pt>
    <dgm:pt modelId="{BAFFE122-1B57-4C58-ADE6-00CCBFC45D66}" type="pres">
      <dgm:prSet presAssocID="{607897F3-E714-41AF-8B84-3B5B1F3C12F9}" presName="spaceBetweenRectangles" presStyleCnt="0"/>
      <dgm:spPr/>
    </dgm:pt>
    <dgm:pt modelId="{E0791B71-80F5-422D-ADF2-668B258EFCF3}" type="pres">
      <dgm:prSet presAssocID="{B8F18564-3893-4DA5-9BA7-AA349DF2C38B}" presName="parentLin" presStyleCnt="0"/>
      <dgm:spPr/>
    </dgm:pt>
    <dgm:pt modelId="{68293151-A6DF-4B47-937A-26A19A9274C6}" type="pres">
      <dgm:prSet presAssocID="{B8F18564-3893-4DA5-9BA7-AA349DF2C38B}" presName="parentLeftMargin" presStyleLbl="node1" presStyleIdx="2" presStyleCnt="4"/>
      <dgm:spPr/>
      <dgm:t>
        <a:bodyPr/>
        <a:lstStyle/>
        <a:p>
          <a:endParaRPr lang="en-US"/>
        </a:p>
      </dgm:t>
    </dgm:pt>
    <dgm:pt modelId="{3B09D591-B714-48D2-9519-19D456DA269C}" type="pres">
      <dgm:prSet presAssocID="{B8F18564-3893-4DA5-9BA7-AA349DF2C38B}" presName="parentText" presStyleLbl="node1" presStyleIdx="3" presStyleCnt="4" custScaleX="104886">
        <dgm:presLayoutVars>
          <dgm:chMax val="0"/>
          <dgm:bulletEnabled val="1"/>
        </dgm:presLayoutVars>
      </dgm:prSet>
      <dgm:spPr/>
      <dgm:t>
        <a:bodyPr/>
        <a:lstStyle/>
        <a:p>
          <a:endParaRPr lang="en-US"/>
        </a:p>
      </dgm:t>
    </dgm:pt>
    <dgm:pt modelId="{D1695FA9-897C-4BA6-94A1-8F165FEA7A58}" type="pres">
      <dgm:prSet presAssocID="{B8F18564-3893-4DA5-9BA7-AA349DF2C38B}" presName="negativeSpace" presStyleCnt="0"/>
      <dgm:spPr/>
    </dgm:pt>
    <dgm:pt modelId="{3A98EDEB-6A24-407D-8DA9-E989D18AA569}" type="pres">
      <dgm:prSet presAssocID="{B8F18564-3893-4DA5-9BA7-AA349DF2C38B}" presName="childText" presStyleLbl="conFgAcc1" presStyleIdx="3" presStyleCnt="4">
        <dgm:presLayoutVars>
          <dgm:bulletEnabled val="1"/>
        </dgm:presLayoutVars>
      </dgm:prSet>
      <dgm:spPr/>
      <dgm:t>
        <a:bodyPr/>
        <a:lstStyle/>
        <a:p>
          <a:endParaRPr lang="en-US"/>
        </a:p>
      </dgm:t>
    </dgm:pt>
  </dgm:ptLst>
  <dgm:cxnLst>
    <dgm:cxn modelId="{369308E9-71A7-46E9-9D8B-F46C6E8BFCB0}" type="presOf" srcId="{D3F2D77C-9701-463F-83AC-B26FDC0FD607}" destId="{8E7E671B-747D-44D6-B8C9-B929FD682E84}" srcOrd="1" destOrd="0" presId="urn:microsoft.com/office/officeart/2005/8/layout/list1"/>
    <dgm:cxn modelId="{7C0CA3ED-1472-4978-8121-F3F88FE2D181}" type="presOf" srcId="{011124D7-D987-41F8-A27E-2CCC5FF9DACE}" destId="{78A3E251-EAC2-4B97-A180-E83F8E4D4E35}" srcOrd="0" destOrd="0" presId="urn:microsoft.com/office/officeart/2005/8/layout/list1"/>
    <dgm:cxn modelId="{49A50684-5ED9-4CFC-BFB5-F7683013ECAB}" type="presOf" srcId="{D3F2D77C-9701-463F-83AC-B26FDC0FD607}" destId="{2E8728C0-3570-40EC-925B-00DE0898DFFA}" srcOrd="0" destOrd="0" presId="urn:microsoft.com/office/officeart/2005/8/layout/list1"/>
    <dgm:cxn modelId="{BC969E05-F1EA-4438-8541-037F212558F9}" srcId="{BFD92689-21DC-400C-AC8F-94F51BD72E36}" destId="{B8F18564-3893-4DA5-9BA7-AA349DF2C38B}" srcOrd="3" destOrd="0" parTransId="{EEA000D3-08E5-41C9-ABA5-1F713E2E67AB}" sibTransId="{1DA226AB-05BD-4E1F-AF30-CB39FDEC6F3C}"/>
    <dgm:cxn modelId="{CD341CB5-B785-45CE-A7B3-0948201576EB}" type="presOf" srcId="{E6675B53-61E7-4FC5-B73B-7B6041CFFEEC}" destId="{3A98EDEB-6A24-407D-8DA9-E989D18AA569}" srcOrd="0" destOrd="0" presId="urn:microsoft.com/office/officeart/2005/8/layout/list1"/>
    <dgm:cxn modelId="{69DF4342-AF5E-40F3-A72C-7D4288E35CAD}" srcId="{BFD92689-21DC-400C-AC8F-94F51BD72E36}" destId="{011124D7-D987-41F8-A27E-2CCC5FF9DACE}" srcOrd="1" destOrd="0" parTransId="{4C5C3226-3EC2-4ED4-B82C-8A9459DA8FB8}" sibTransId="{D7B77647-DCE6-475D-AB65-F8DED062E1B6}"/>
    <dgm:cxn modelId="{471C44D2-C6F3-4DA1-9DBB-CC9F75A10E66}" srcId="{BFD92689-21DC-400C-AC8F-94F51BD72E36}" destId="{F5EB6B55-3500-427F-97CF-722950EEA027}" srcOrd="2" destOrd="0" parTransId="{040BBA59-8B67-4834-B600-BFE3A5BC2AF9}" sibTransId="{607897F3-E714-41AF-8B84-3B5B1F3C12F9}"/>
    <dgm:cxn modelId="{B2EA3901-F0C3-4962-9302-8C239F10F3F8}" type="presOf" srcId="{8ECB1B1C-E362-4F00-8EC5-6A9F15A81993}" destId="{75170F3C-0C3E-4671-8E3D-28F92032255F}" srcOrd="0" destOrd="0" presId="urn:microsoft.com/office/officeart/2005/8/layout/list1"/>
    <dgm:cxn modelId="{99B1C2A8-AD13-49F1-9E73-F4C9699C6445}" srcId="{D3F2D77C-9701-463F-83AC-B26FDC0FD607}" destId="{8ECB1B1C-E362-4F00-8EC5-6A9F15A81993}" srcOrd="0" destOrd="0" parTransId="{CE69369D-84C7-424E-8F14-A5B1FAE76170}" sibTransId="{88605C40-AE6E-48ED-80A9-16C87FEA37DB}"/>
    <dgm:cxn modelId="{F68DFFC3-B5FC-4BBE-BD98-78D420639A6D}" type="presOf" srcId="{F5EB6B55-3500-427F-97CF-722950EEA027}" destId="{EA32A17A-B89A-46F6-AC0E-680D9BF4D7B8}" srcOrd="1" destOrd="0" presId="urn:microsoft.com/office/officeart/2005/8/layout/list1"/>
    <dgm:cxn modelId="{74051421-8AA8-46F7-B042-CBE93C382CCC}" type="presOf" srcId="{BFD92689-21DC-400C-AC8F-94F51BD72E36}" destId="{55DD4D49-CF37-4C45-9CE7-FEB9D8B333BA}" srcOrd="0" destOrd="0" presId="urn:microsoft.com/office/officeart/2005/8/layout/list1"/>
    <dgm:cxn modelId="{92FAE68B-D512-47B8-ACDF-6897CA5DCF0B}" type="presOf" srcId="{F5EB6B55-3500-427F-97CF-722950EEA027}" destId="{8E580C68-3941-4AE3-9953-E9B95AB6411B}" srcOrd="0" destOrd="0" presId="urn:microsoft.com/office/officeart/2005/8/layout/list1"/>
    <dgm:cxn modelId="{CA98F0F6-8109-439A-92F7-7E58EE3E1320}" srcId="{011124D7-D987-41F8-A27E-2CCC5FF9DACE}" destId="{B684A2DB-C561-4CD6-AD10-7878E031A8A3}" srcOrd="0" destOrd="0" parTransId="{242C69CA-E54D-448D-A243-A42EFCD68AC7}" sibTransId="{68D06953-F921-4DE4-80BF-6F643B097BA3}"/>
    <dgm:cxn modelId="{978B6554-7ADD-47E2-9C8C-1BB781110E36}" srcId="{F5EB6B55-3500-427F-97CF-722950EEA027}" destId="{C1405069-2B34-4541-9163-C7FC826521FD}" srcOrd="0" destOrd="0" parTransId="{1DCAC77E-0EEE-4102-B881-672187BF45AB}" sibTransId="{BC59F390-33B1-4792-8D53-494D59F2EDBA}"/>
    <dgm:cxn modelId="{067F28E6-AF63-4BCC-B8A1-0F38A9F2FD13}" type="presOf" srcId="{011124D7-D987-41F8-A27E-2CCC5FF9DACE}" destId="{988BE7EB-B635-4A3E-A9F1-FF5E07A530FE}" srcOrd="1" destOrd="0" presId="urn:microsoft.com/office/officeart/2005/8/layout/list1"/>
    <dgm:cxn modelId="{66B6019C-3B36-44D6-AB1C-13202E3E3748}" type="presOf" srcId="{B8F18564-3893-4DA5-9BA7-AA349DF2C38B}" destId="{68293151-A6DF-4B47-937A-26A19A9274C6}" srcOrd="0" destOrd="0" presId="urn:microsoft.com/office/officeart/2005/8/layout/list1"/>
    <dgm:cxn modelId="{5BE37352-59BF-4FC2-8D60-A1D1D405E953}" type="presOf" srcId="{B8F18564-3893-4DA5-9BA7-AA349DF2C38B}" destId="{3B09D591-B714-48D2-9519-19D456DA269C}" srcOrd="1" destOrd="0" presId="urn:microsoft.com/office/officeart/2005/8/layout/list1"/>
    <dgm:cxn modelId="{B755F411-1475-47A3-AE63-35FB84DF8B46}" type="presOf" srcId="{B684A2DB-C561-4CD6-AD10-7878E031A8A3}" destId="{27D9D76D-B0E3-43E1-9237-A4DEB097EB16}" srcOrd="0" destOrd="0" presId="urn:microsoft.com/office/officeart/2005/8/layout/list1"/>
    <dgm:cxn modelId="{ACE244B5-6E13-49E7-8502-BA75E8997BC9}" srcId="{BFD92689-21DC-400C-AC8F-94F51BD72E36}" destId="{D3F2D77C-9701-463F-83AC-B26FDC0FD607}" srcOrd="0" destOrd="0" parTransId="{1F72D406-67F0-4BA3-818A-4CC85F99DE23}" sibTransId="{30F11804-A905-4869-A771-9AD9F0E077CE}"/>
    <dgm:cxn modelId="{88E9D3CE-089F-4ACE-AACD-A3946A47464B}" srcId="{B8F18564-3893-4DA5-9BA7-AA349DF2C38B}" destId="{E6675B53-61E7-4FC5-B73B-7B6041CFFEEC}" srcOrd="0" destOrd="0" parTransId="{46B08CFB-7427-4D7D-BA13-FD90491457B3}" sibTransId="{79F8D9FA-5C13-4144-AAB7-9E6887FEDCB0}"/>
    <dgm:cxn modelId="{415C00A5-7932-4B40-BFFE-18F663D0B221}" type="presOf" srcId="{C1405069-2B34-4541-9163-C7FC826521FD}" destId="{661EC5EA-6D4B-4C4C-B3AE-CD611B93D2E0}" srcOrd="0" destOrd="0" presId="urn:microsoft.com/office/officeart/2005/8/layout/list1"/>
    <dgm:cxn modelId="{965DC79B-8C54-4563-B2BC-649E453E7B51}" type="presParOf" srcId="{55DD4D49-CF37-4C45-9CE7-FEB9D8B333BA}" destId="{2A0B2190-FF11-441F-B9A5-F19C1E99FAE3}" srcOrd="0" destOrd="0" presId="urn:microsoft.com/office/officeart/2005/8/layout/list1"/>
    <dgm:cxn modelId="{82E6B988-9617-4F49-B4B0-1E62B25A84D2}" type="presParOf" srcId="{2A0B2190-FF11-441F-B9A5-F19C1E99FAE3}" destId="{2E8728C0-3570-40EC-925B-00DE0898DFFA}" srcOrd="0" destOrd="0" presId="urn:microsoft.com/office/officeart/2005/8/layout/list1"/>
    <dgm:cxn modelId="{5653A1D9-B763-49CE-BC09-FF6F961A0DC6}" type="presParOf" srcId="{2A0B2190-FF11-441F-B9A5-F19C1E99FAE3}" destId="{8E7E671B-747D-44D6-B8C9-B929FD682E84}" srcOrd="1" destOrd="0" presId="urn:microsoft.com/office/officeart/2005/8/layout/list1"/>
    <dgm:cxn modelId="{2D37ACE5-E91D-4D0C-A55B-75DCEC1DAD8C}" type="presParOf" srcId="{55DD4D49-CF37-4C45-9CE7-FEB9D8B333BA}" destId="{31F6E75C-191B-4672-BF77-D4FD080B3992}" srcOrd="1" destOrd="0" presId="urn:microsoft.com/office/officeart/2005/8/layout/list1"/>
    <dgm:cxn modelId="{AE3F28A4-27D1-4DD9-BDFD-3EDBDA9D49F0}" type="presParOf" srcId="{55DD4D49-CF37-4C45-9CE7-FEB9D8B333BA}" destId="{75170F3C-0C3E-4671-8E3D-28F92032255F}" srcOrd="2" destOrd="0" presId="urn:microsoft.com/office/officeart/2005/8/layout/list1"/>
    <dgm:cxn modelId="{490B65E6-D7EA-45C5-AFBC-46DD855B29AE}" type="presParOf" srcId="{55DD4D49-CF37-4C45-9CE7-FEB9D8B333BA}" destId="{AF1CC032-98DE-45F3-8553-1288EA228A11}" srcOrd="3" destOrd="0" presId="urn:microsoft.com/office/officeart/2005/8/layout/list1"/>
    <dgm:cxn modelId="{C5DE866D-2DD5-4F77-81A5-1390AFC92BB6}" type="presParOf" srcId="{55DD4D49-CF37-4C45-9CE7-FEB9D8B333BA}" destId="{C53ECA67-0767-43CB-8784-921FE8E2D437}" srcOrd="4" destOrd="0" presId="urn:microsoft.com/office/officeart/2005/8/layout/list1"/>
    <dgm:cxn modelId="{5F921D09-3AD0-468B-908E-774E64C51F54}" type="presParOf" srcId="{C53ECA67-0767-43CB-8784-921FE8E2D437}" destId="{78A3E251-EAC2-4B97-A180-E83F8E4D4E35}" srcOrd="0" destOrd="0" presId="urn:microsoft.com/office/officeart/2005/8/layout/list1"/>
    <dgm:cxn modelId="{BD3E5074-D473-43EE-9A5D-E56C439DA824}" type="presParOf" srcId="{C53ECA67-0767-43CB-8784-921FE8E2D437}" destId="{988BE7EB-B635-4A3E-A9F1-FF5E07A530FE}" srcOrd="1" destOrd="0" presId="urn:microsoft.com/office/officeart/2005/8/layout/list1"/>
    <dgm:cxn modelId="{B6A26CA5-AC45-428D-B322-DDFF49B8EF88}" type="presParOf" srcId="{55DD4D49-CF37-4C45-9CE7-FEB9D8B333BA}" destId="{BFB4A850-18B1-4847-8907-9519B0FA6F44}" srcOrd="5" destOrd="0" presId="urn:microsoft.com/office/officeart/2005/8/layout/list1"/>
    <dgm:cxn modelId="{DF774B97-1E07-4EED-8639-53C79017B2F2}" type="presParOf" srcId="{55DD4D49-CF37-4C45-9CE7-FEB9D8B333BA}" destId="{27D9D76D-B0E3-43E1-9237-A4DEB097EB16}" srcOrd="6" destOrd="0" presId="urn:microsoft.com/office/officeart/2005/8/layout/list1"/>
    <dgm:cxn modelId="{59B14540-55B6-4EBE-9A1A-D47C0C6CAB18}" type="presParOf" srcId="{55DD4D49-CF37-4C45-9CE7-FEB9D8B333BA}" destId="{230413C7-A69D-4CDE-8C2E-0E2FE0A58570}" srcOrd="7" destOrd="0" presId="urn:microsoft.com/office/officeart/2005/8/layout/list1"/>
    <dgm:cxn modelId="{CFA59E6C-653B-42CD-8B57-F6E238FF46D3}" type="presParOf" srcId="{55DD4D49-CF37-4C45-9CE7-FEB9D8B333BA}" destId="{F5907018-FEF2-4CE2-BBF9-02A200A117C9}" srcOrd="8" destOrd="0" presId="urn:microsoft.com/office/officeart/2005/8/layout/list1"/>
    <dgm:cxn modelId="{801C7E62-C645-4BFF-AB30-81DF538FEBAB}" type="presParOf" srcId="{F5907018-FEF2-4CE2-BBF9-02A200A117C9}" destId="{8E580C68-3941-4AE3-9953-E9B95AB6411B}" srcOrd="0" destOrd="0" presId="urn:microsoft.com/office/officeart/2005/8/layout/list1"/>
    <dgm:cxn modelId="{E64AFB2D-FE24-45B1-92BE-9F526139FB28}" type="presParOf" srcId="{F5907018-FEF2-4CE2-BBF9-02A200A117C9}" destId="{EA32A17A-B89A-46F6-AC0E-680D9BF4D7B8}" srcOrd="1" destOrd="0" presId="urn:microsoft.com/office/officeart/2005/8/layout/list1"/>
    <dgm:cxn modelId="{344F349F-A5C4-47FA-A5F7-0070DD73883F}" type="presParOf" srcId="{55DD4D49-CF37-4C45-9CE7-FEB9D8B333BA}" destId="{BFD53ED8-850F-4C00-BCAF-0F6098143FAE}" srcOrd="9" destOrd="0" presId="urn:microsoft.com/office/officeart/2005/8/layout/list1"/>
    <dgm:cxn modelId="{628C352F-B9AD-45EA-8A66-D162AEAE9ADC}" type="presParOf" srcId="{55DD4D49-CF37-4C45-9CE7-FEB9D8B333BA}" destId="{661EC5EA-6D4B-4C4C-B3AE-CD611B93D2E0}" srcOrd="10" destOrd="0" presId="urn:microsoft.com/office/officeart/2005/8/layout/list1"/>
    <dgm:cxn modelId="{8583CB5A-6149-4D3F-BA3A-27F0F83735AC}" type="presParOf" srcId="{55DD4D49-CF37-4C45-9CE7-FEB9D8B333BA}" destId="{BAFFE122-1B57-4C58-ADE6-00CCBFC45D66}" srcOrd="11" destOrd="0" presId="urn:microsoft.com/office/officeart/2005/8/layout/list1"/>
    <dgm:cxn modelId="{7BE83849-2C79-4468-B784-C12B1BEA9629}" type="presParOf" srcId="{55DD4D49-CF37-4C45-9CE7-FEB9D8B333BA}" destId="{E0791B71-80F5-422D-ADF2-668B258EFCF3}" srcOrd="12" destOrd="0" presId="urn:microsoft.com/office/officeart/2005/8/layout/list1"/>
    <dgm:cxn modelId="{2D066F9C-83DB-4D35-8C69-C62A7874B7CB}" type="presParOf" srcId="{E0791B71-80F5-422D-ADF2-668B258EFCF3}" destId="{68293151-A6DF-4B47-937A-26A19A9274C6}" srcOrd="0" destOrd="0" presId="urn:microsoft.com/office/officeart/2005/8/layout/list1"/>
    <dgm:cxn modelId="{5DFBB6AD-E652-4D31-B8A4-1920ABFA5F5A}" type="presParOf" srcId="{E0791B71-80F5-422D-ADF2-668B258EFCF3}" destId="{3B09D591-B714-48D2-9519-19D456DA269C}" srcOrd="1" destOrd="0" presId="urn:microsoft.com/office/officeart/2005/8/layout/list1"/>
    <dgm:cxn modelId="{4661CB65-712B-40E1-97E3-25CB72E9408A}" type="presParOf" srcId="{55DD4D49-CF37-4C45-9CE7-FEB9D8B333BA}" destId="{D1695FA9-897C-4BA6-94A1-8F165FEA7A58}" srcOrd="13" destOrd="0" presId="urn:microsoft.com/office/officeart/2005/8/layout/list1"/>
    <dgm:cxn modelId="{DEB80E85-840F-41ED-BB74-0484D7618F1C}" type="presParOf" srcId="{55DD4D49-CF37-4C45-9CE7-FEB9D8B333BA}" destId="{3A98EDEB-6A24-407D-8DA9-E989D18AA569}"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2E8B84F-9751-471C-86D3-45FFF5B17BCE}"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29EB614B-9304-4403-9B15-C8756E5ABF64}">
      <dgm:prSet phldrT="[Text]"/>
      <dgm:spPr>
        <a:solidFill>
          <a:schemeClr val="tx1"/>
        </a:solidFill>
      </dgm:spPr>
      <dgm:t>
        <a:bodyPr/>
        <a:lstStyle/>
        <a:p>
          <a:r>
            <a:rPr lang="en-US" dirty="0"/>
            <a:t>Impact of alcohol and drug usage</a:t>
          </a:r>
          <a:endParaRPr lang="en-US" dirty="0">
            <a:latin typeface="Arial" panose="020B0604020202020204" pitchFamily="34" charset="0"/>
            <a:cs typeface="Arial" panose="020B0604020202020204" pitchFamily="34" charset="0"/>
          </a:endParaRPr>
        </a:p>
      </dgm:t>
    </dgm:pt>
    <dgm:pt modelId="{17B4615D-52A3-4A96-AA83-C2C841D8B02C}" type="parTrans" cxnId="{94FA5526-0C91-4A14-8F58-466FA6547E16}">
      <dgm:prSet/>
      <dgm:spPr/>
      <dgm:t>
        <a:bodyPr/>
        <a:lstStyle/>
        <a:p>
          <a:endParaRPr lang="en-US">
            <a:latin typeface="Arial" panose="020B0604020202020204" pitchFamily="34" charset="0"/>
            <a:cs typeface="Arial" panose="020B0604020202020204" pitchFamily="34" charset="0"/>
          </a:endParaRPr>
        </a:p>
      </dgm:t>
    </dgm:pt>
    <dgm:pt modelId="{CFDD45C9-F717-486E-9625-DFB550D452DC}" type="sibTrans" cxnId="{94FA5526-0C91-4A14-8F58-466FA6547E16}">
      <dgm:prSet/>
      <dgm:spPr/>
      <dgm:t>
        <a:bodyPr/>
        <a:lstStyle/>
        <a:p>
          <a:endParaRPr lang="en-US">
            <a:latin typeface="Arial" panose="020B0604020202020204" pitchFamily="34" charset="0"/>
            <a:cs typeface="Arial" panose="020B0604020202020204" pitchFamily="34" charset="0"/>
          </a:endParaRPr>
        </a:p>
      </dgm:t>
    </dgm:pt>
    <dgm:pt modelId="{BDC7BEA3-386F-F443-9880-38257BFE35A4}">
      <dgm:prSet/>
      <dgm:spPr>
        <a:solidFill>
          <a:schemeClr val="bg1">
            <a:lumMod val="50000"/>
          </a:schemeClr>
        </a:solidFill>
      </dgm:spPr>
      <dgm:t>
        <a:bodyPr/>
        <a:lstStyle/>
        <a:p>
          <a:r>
            <a:rPr lang="en-US"/>
            <a:t>Immersive video games</a:t>
          </a:r>
          <a:endParaRPr lang="en-US" dirty="0"/>
        </a:p>
      </dgm:t>
    </dgm:pt>
    <dgm:pt modelId="{F07B8213-AED1-954F-8A2C-ED6E47F24DA2}" type="parTrans" cxnId="{94361960-C60A-FE45-8FD7-03D12E6D4904}">
      <dgm:prSet/>
      <dgm:spPr/>
      <dgm:t>
        <a:bodyPr/>
        <a:lstStyle/>
        <a:p>
          <a:endParaRPr lang="en-US"/>
        </a:p>
      </dgm:t>
    </dgm:pt>
    <dgm:pt modelId="{3B2854E0-7FA2-1047-8B64-6F087C28BC25}" type="sibTrans" cxnId="{94361960-C60A-FE45-8FD7-03D12E6D4904}">
      <dgm:prSet/>
      <dgm:spPr/>
      <dgm:t>
        <a:bodyPr/>
        <a:lstStyle/>
        <a:p>
          <a:endParaRPr lang="en-US"/>
        </a:p>
      </dgm:t>
    </dgm:pt>
    <dgm:pt modelId="{EEA2464E-1532-B242-BA48-28D8499C5A3B}">
      <dgm:prSet/>
      <dgm:spPr>
        <a:solidFill>
          <a:srgbClr val="C00000"/>
        </a:solidFill>
      </dgm:spPr>
      <dgm:t>
        <a:bodyPr/>
        <a:lstStyle/>
        <a:p>
          <a:r>
            <a:rPr lang="en-US" dirty="0"/>
            <a:t>Inability and unwillingness to ask for help</a:t>
          </a:r>
        </a:p>
      </dgm:t>
    </dgm:pt>
    <dgm:pt modelId="{ABF51605-CCE7-E146-AA6C-C699B67E335E}" type="parTrans" cxnId="{8F4E3538-B0C9-3F46-BF25-6777354AE847}">
      <dgm:prSet/>
      <dgm:spPr/>
      <dgm:t>
        <a:bodyPr/>
        <a:lstStyle/>
        <a:p>
          <a:endParaRPr lang="en-US"/>
        </a:p>
      </dgm:t>
    </dgm:pt>
    <dgm:pt modelId="{01350D0A-0DE4-9749-8BED-ECF3E9F761EF}" type="sibTrans" cxnId="{8F4E3538-B0C9-3F46-BF25-6777354AE847}">
      <dgm:prSet/>
      <dgm:spPr/>
      <dgm:t>
        <a:bodyPr/>
        <a:lstStyle/>
        <a:p>
          <a:endParaRPr lang="en-US"/>
        </a:p>
      </dgm:t>
    </dgm:pt>
    <dgm:pt modelId="{440BA7B6-61CE-B24E-97D8-95543E663773}">
      <dgm:prSet/>
      <dgm:spPr>
        <a:solidFill>
          <a:schemeClr val="accent1">
            <a:lumMod val="50000"/>
          </a:schemeClr>
        </a:solidFill>
      </dgm:spPr>
      <dgm:t>
        <a:bodyPr/>
        <a:lstStyle/>
        <a:p>
          <a:r>
            <a:rPr lang="en-US"/>
            <a:t>Poor decision making</a:t>
          </a:r>
          <a:endParaRPr lang="en-US" dirty="0"/>
        </a:p>
      </dgm:t>
    </dgm:pt>
    <dgm:pt modelId="{19F27B2B-D703-1840-B1A5-BD4672C31EFD}" type="parTrans" cxnId="{6AD20EEC-57B9-0D41-8DD2-54C5045DE7AB}">
      <dgm:prSet/>
      <dgm:spPr/>
      <dgm:t>
        <a:bodyPr/>
        <a:lstStyle/>
        <a:p>
          <a:endParaRPr lang="en-US"/>
        </a:p>
      </dgm:t>
    </dgm:pt>
    <dgm:pt modelId="{465588A5-AC2B-CB42-A6C5-671B3FF1B97A}" type="sibTrans" cxnId="{6AD20EEC-57B9-0D41-8DD2-54C5045DE7AB}">
      <dgm:prSet/>
      <dgm:spPr/>
      <dgm:t>
        <a:bodyPr/>
        <a:lstStyle/>
        <a:p>
          <a:endParaRPr lang="en-US"/>
        </a:p>
      </dgm:t>
    </dgm:pt>
    <dgm:pt modelId="{B0E332F6-8576-432B-9FE9-A5DD847CC489}" type="pres">
      <dgm:prSet presAssocID="{A2E8B84F-9751-471C-86D3-45FFF5B17BCE}" presName="linear" presStyleCnt="0">
        <dgm:presLayoutVars>
          <dgm:dir/>
          <dgm:animLvl val="lvl"/>
          <dgm:resizeHandles val="exact"/>
        </dgm:presLayoutVars>
      </dgm:prSet>
      <dgm:spPr/>
      <dgm:t>
        <a:bodyPr/>
        <a:lstStyle/>
        <a:p>
          <a:endParaRPr lang="en-US"/>
        </a:p>
      </dgm:t>
    </dgm:pt>
    <dgm:pt modelId="{3124EBBF-A5C3-4FC2-88E8-6D98A8B96936}" type="pres">
      <dgm:prSet presAssocID="{29EB614B-9304-4403-9B15-C8756E5ABF64}" presName="parentLin" presStyleCnt="0"/>
      <dgm:spPr/>
    </dgm:pt>
    <dgm:pt modelId="{4E23FAD3-8407-4224-AB7C-B9FB85307A1A}" type="pres">
      <dgm:prSet presAssocID="{29EB614B-9304-4403-9B15-C8756E5ABF64}" presName="parentLeftMargin" presStyleLbl="node1" presStyleIdx="0" presStyleCnt="4"/>
      <dgm:spPr/>
      <dgm:t>
        <a:bodyPr/>
        <a:lstStyle/>
        <a:p>
          <a:endParaRPr lang="en-US"/>
        </a:p>
      </dgm:t>
    </dgm:pt>
    <dgm:pt modelId="{AF712C71-92CA-4CF5-B985-D9365EA9022F}" type="pres">
      <dgm:prSet presAssocID="{29EB614B-9304-4403-9B15-C8756E5ABF64}" presName="parentText" presStyleLbl="node1" presStyleIdx="0" presStyleCnt="4" custScaleX="108333">
        <dgm:presLayoutVars>
          <dgm:chMax val="0"/>
          <dgm:bulletEnabled val="1"/>
        </dgm:presLayoutVars>
      </dgm:prSet>
      <dgm:spPr/>
      <dgm:t>
        <a:bodyPr/>
        <a:lstStyle/>
        <a:p>
          <a:endParaRPr lang="en-US"/>
        </a:p>
      </dgm:t>
    </dgm:pt>
    <dgm:pt modelId="{F681C9FF-29E2-47A0-98D4-25B81661A887}" type="pres">
      <dgm:prSet presAssocID="{29EB614B-9304-4403-9B15-C8756E5ABF64}" presName="negativeSpace" presStyleCnt="0"/>
      <dgm:spPr/>
    </dgm:pt>
    <dgm:pt modelId="{4FDD2FA8-44DC-4D1C-998E-CF9F6B4C0AA0}" type="pres">
      <dgm:prSet presAssocID="{29EB614B-9304-4403-9B15-C8756E5ABF64}" presName="childText" presStyleLbl="conFgAcc1" presStyleIdx="0" presStyleCnt="4">
        <dgm:presLayoutVars>
          <dgm:bulletEnabled val="1"/>
        </dgm:presLayoutVars>
      </dgm:prSet>
      <dgm:spPr/>
    </dgm:pt>
    <dgm:pt modelId="{B7757C0E-CE8F-4FD3-9579-A965221B611C}" type="pres">
      <dgm:prSet presAssocID="{CFDD45C9-F717-486E-9625-DFB550D452DC}" presName="spaceBetweenRectangles" presStyleCnt="0"/>
      <dgm:spPr/>
    </dgm:pt>
    <dgm:pt modelId="{325C862D-DC16-B34A-A707-BC22892C18A2}" type="pres">
      <dgm:prSet presAssocID="{BDC7BEA3-386F-F443-9880-38257BFE35A4}" presName="parentLin" presStyleCnt="0"/>
      <dgm:spPr/>
    </dgm:pt>
    <dgm:pt modelId="{228E20DC-E9FC-1242-8000-49898F36DB11}" type="pres">
      <dgm:prSet presAssocID="{BDC7BEA3-386F-F443-9880-38257BFE35A4}" presName="parentLeftMargin" presStyleLbl="node1" presStyleIdx="0" presStyleCnt="4"/>
      <dgm:spPr/>
      <dgm:t>
        <a:bodyPr/>
        <a:lstStyle/>
        <a:p>
          <a:endParaRPr lang="en-US"/>
        </a:p>
      </dgm:t>
    </dgm:pt>
    <dgm:pt modelId="{74E1A710-EB52-0745-8706-6162B54FE798}" type="pres">
      <dgm:prSet presAssocID="{BDC7BEA3-386F-F443-9880-38257BFE35A4}" presName="parentText" presStyleLbl="node1" presStyleIdx="1" presStyleCnt="4">
        <dgm:presLayoutVars>
          <dgm:chMax val="0"/>
          <dgm:bulletEnabled val="1"/>
        </dgm:presLayoutVars>
      </dgm:prSet>
      <dgm:spPr/>
      <dgm:t>
        <a:bodyPr/>
        <a:lstStyle/>
        <a:p>
          <a:endParaRPr lang="en-US"/>
        </a:p>
      </dgm:t>
    </dgm:pt>
    <dgm:pt modelId="{8BB19443-63B5-E04E-B263-FCA4DB8C8819}" type="pres">
      <dgm:prSet presAssocID="{BDC7BEA3-386F-F443-9880-38257BFE35A4}" presName="negativeSpace" presStyleCnt="0"/>
      <dgm:spPr/>
    </dgm:pt>
    <dgm:pt modelId="{B531F065-DAE9-4941-9CCA-9A1D510759E4}" type="pres">
      <dgm:prSet presAssocID="{BDC7BEA3-386F-F443-9880-38257BFE35A4}" presName="childText" presStyleLbl="conFgAcc1" presStyleIdx="1" presStyleCnt="4">
        <dgm:presLayoutVars>
          <dgm:bulletEnabled val="1"/>
        </dgm:presLayoutVars>
      </dgm:prSet>
      <dgm:spPr/>
    </dgm:pt>
    <dgm:pt modelId="{A4CED76E-00DC-D14F-8F7A-39599DEC571B}" type="pres">
      <dgm:prSet presAssocID="{3B2854E0-7FA2-1047-8B64-6F087C28BC25}" presName="spaceBetweenRectangles" presStyleCnt="0"/>
      <dgm:spPr/>
    </dgm:pt>
    <dgm:pt modelId="{8625DA84-2901-4348-9A8B-7437302C2969}" type="pres">
      <dgm:prSet presAssocID="{EEA2464E-1532-B242-BA48-28D8499C5A3B}" presName="parentLin" presStyleCnt="0"/>
      <dgm:spPr/>
    </dgm:pt>
    <dgm:pt modelId="{BE591930-E84F-FF4A-B3C6-DA51C7390747}" type="pres">
      <dgm:prSet presAssocID="{EEA2464E-1532-B242-BA48-28D8499C5A3B}" presName="parentLeftMargin" presStyleLbl="node1" presStyleIdx="1" presStyleCnt="4"/>
      <dgm:spPr/>
      <dgm:t>
        <a:bodyPr/>
        <a:lstStyle/>
        <a:p>
          <a:endParaRPr lang="en-US"/>
        </a:p>
      </dgm:t>
    </dgm:pt>
    <dgm:pt modelId="{93374249-602C-3F44-BD04-E27EF5FD6EF4}" type="pres">
      <dgm:prSet presAssocID="{EEA2464E-1532-B242-BA48-28D8499C5A3B}" presName="parentText" presStyleLbl="node1" presStyleIdx="2" presStyleCnt="4">
        <dgm:presLayoutVars>
          <dgm:chMax val="0"/>
          <dgm:bulletEnabled val="1"/>
        </dgm:presLayoutVars>
      </dgm:prSet>
      <dgm:spPr/>
      <dgm:t>
        <a:bodyPr/>
        <a:lstStyle/>
        <a:p>
          <a:endParaRPr lang="en-US"/>
        </a:p>
      </dgm:t>
    </dgm:pt>
    <dgm:pt modelId="{12E6E94B-2C60-114F-86EC-E9254C435DF3}" type="pres">
      <dgm:prSet presAssocID="{EEA2464E-1532-B242-BA48-28D8499C5A3B}" presName="negativeSpace" presStyleCnt="0"/>
      <dgm:spPr/>
    </dgm:pt>
    <dgm:pt modelId="{7286FD19-BFB9-A649-B218-418EC5F8A167}" type="pres">
      <dgm:prSet presAssocID="{EEA2464E-1532-B242-BA48-28D8499C5A3B}" presName="childText" presStyleLbl="conFgAcc1" presStyleIdx="2" presStyleCnt="4">
        <dgm:presLayoutVars>
          <dgm:bulletEnabled val="1"/>
        </dgm:presLayoutVars>
      </dgm:prSet>
      <dgm:spPr/>
    </dgm:pt>
    <dgm:pt modelId="{A9B21918-90F2-304D-8EE2-85491EDB9DBB}" type="pres">
      <dgm:prSet presAssocID="{01350D0A-0DE4-9749-8BED-ECF3E9F761EF}" presName="spaceBetweenRectangles" presStyleCnt="0"/>
      <dgm:spPr/>
    </dgm:pt>
    <dgm:pt modelId="{6E197887-13B5-9B41-93B1-B9BA9C549933}" type="pres">
      <dgm:prSet presAssocID="{440BA7B6-61CE-B24E-97D8-95543E663773}" presName="parentLin" presStyleCnt="0"/>
      <dgm:spPr/>
    </dgm:pt>
    <dgm:pt modelId="{11F57731-8A3F-7848-AE67-1656C556C1BA}" type="pres">
      <dgm:prSet presAssocID="{440BA7B6-61CE-B24E-97D8-95543E663773}" presName="parentLeftMargin" presStyleLbl="node1" presStyleIdx="2" presStyleCnt="4"/>
      <dgm:spPr/>
      <dgm:t>
        <a:bodyPr/>
        <a:lstStyle/>
        <a:p>
          <a:endParaRPr lang="en-US"/>
        </a:p>
      </dgm:t>
    </dgm:pt>
    <dgm:pt modelId="{C67E65EF-08C9-9248-AB3D-81B74F54CC5B}" type="pres">
      <dgm:prSet presAssocID="{440BA7B6-61CE-B24E-97D8-95543E663773}" presName="parentText" presStyleLbl="node1" presStyleIdx="3" presStyleCnt="4">
        <dgm:presLayoutVars>
          <dgm:chMax val="0"/>
          <dgm:bulletEnabled val="1"/>
        </dgm:presLayoutVars>
      </dgm:prSet>
      <dgm:spPr/>
      <dgm:t>
        <a:bodyPr/>
        <a:lstStyle/>
        <a:p>
          <a:endParaRPr lang="en-US"/>
        </a:p>
      </dgm:t>
    </dgm:pt>
    <dgm:pt modelId="{38A1E8CD-3FAF-B64B-A9C6-52A7C80E9ADF}" type="pres">
      <dgm:prSet presAssocID="{440BA7B6-61CE-B24E-97D8-95543E663773}" presName="negativeSpace" presStyleCnt="0"/>
      <dgm:spPr/>
    </dgm:pt>
    <dgm:pt modelId="{D46E5442-3AD1-1247-916E-36780489B714}" type="pres">
      <dgm:prSet presAssocID="{440BA7B6-61CE-B24E-97D8-95543E663773}" presName="childText" presStyleLbl="conFgAcc1" presStyleIdx="3" presStyleCnt="4">
        <dgm:presLayoutVars>
          <dgm:bulletEnabled val="1"/>
        </dgm:presLayoutVars>
      </dgm:prSet>
      <dgm:spPr/>
    </dgm:pt>
  </dgm:ptLst>
  <dgm:cxnLst>
    <dgm:cxn modelId="{019FB82B-E587-D842-BF8B-7ED488E458BC}" type="presOf" srcId="{EEA2464E-1532-B242-BA48-28D8499C5A3B}" destId="{93374249-602C-3F44-BD04-E27EF5FD6EF4}" srcOrd="1" destOrd="0" presId="urn:microsoft.com/office/officeart/2005/8/layout/list1"/>
    <dgm:cxn modelId="{B71C3D65-EFE0-A541-AFB1-1399E0D08F66}" type="presOf" srcId="{440BA7B6-61CE-B24E-97D8-95543E663773}" destId="{11F57731-8A3F-7848-AE67-1656C556C1BA}" srcOrd="0" destOrd="0" presId="urn:microsoft.com/office/officeart/2005/8/layout/list1"/>
    <dgm:cxn modelId="{2634B1CB-E2A9-3647-BD8F-5BEF89F1566D}" type="presOf" srcId="{440BA7B6-61CE-B24E-97D8-95543E663773}" destId="{C67E65EF-08C9-9248-AB3D-81B74F54CC5B}" srcOrd="1" destOrd="0" presId="urn:microsoft.com/office/officeart/2005/8/layout/list1"/>
    <dgm:cxn modelId="{526A4DE2-54A8-6449-B25F-903A11DDF0FA}" type="presOf" srcId="{EEA2464E-1532-B242-BA48-28D8499C5A3B}" destId="{BE591930-E84F-FF4A-B3C6-DA51C7390747}" srcOrd="0" destOrd="0" presId="urn:microsoft.com/office/officeart/2005/8/layout/list1"/>
    <dgm:cxn modelId="{8FE54070-7432-A842-9AAB-15F72E8976EC}" type="presOf" srcId="{BDC7BEA3-386F-F443-9880-38257BFE35A4}" destId="{74E1A710-EB52-0745-8706-6162B54FE798}" srcOrd="1" destOrd="0" presId="urn:microsoft.com/office/officeart/2005/8/layout/list1"/>
    <dgm:cxn modelId="{8F4E3538-B0C9-3F46-BF25-6777354AE847}" srcId="{A2E8B84F-9751-471C-86D3-45FFF5B17BCE}" destId="{EEA2464E-1532-B242-BA48-28D8499C5A3B}" srcOrd="2" destOrd="0" parTransId="{ABF51605-CCE7-E146-AA6C-C699B67E335E}" sibTransId="{01350D0A-0DE4-9749-8BED-ECF3E9F761EF}"/>
    <dgm:cxn modelId="{94361960-C60A-FE45-8FD7-03D12E6D4904}" srcId="{A2E8B84F-9751-471C-86D3-45FFF5B17BCE}" destId="{BDC7BEA3-386F-F443-9880-38257BFE35A4}" srcOrd="1" destOrd="0" parTransId="{F07B8213-AED1-954F-8A2C-ED6E47F24DA2}" sibTransId="{3B2854E0-7FA2-1047-8B64-6F087C28BC25}"/>
    <dgm:cxn modelId="{98526D0E-2A1C-554E-8BDA-65F2E178FEB0}" type="presOf" srcId="{29EB614B-9304-4403-9B15-C8756E5ABF64}" destId="{4E23FAD3-8407-4224-AB7C-B9FB85307A1A}" srcOrd="0" destOrd="0" presId="urn:microsoft.com/office/officeart/2005/8/layout/list1"/>
    <dgm:cxn modelId="{1F83B49A-78ED-7D44-8C3B-71FA57D58D18}" type="presOf" srcId="{BDC7BEA3-386F-F443-9880-38257BFE35A4}" destId="{228E20DC-E9FC-1242-8000-49898F36DB11}" srcOrd="0" destOrd="0" presId="urn:microsoft.com/office/officeart/2005/8/layout/list1"/>
    <dgm:cxn modelId="{94FA5526-0C91-4A14-8F58-466FA6547E16}" srcId="{A2E8B84F-9751-471C-86D3-45FFF5B17BCE}" destId="{29EB614B-9304-4403-9B15-C8756E5ABF64}" srcOrd="0" destOrd="0" parTransId="{17B4615D-52A3-4A96-AA83-C2C841D8B02C}" sibTransId="{CFDD45C9-F717-486E-9625-DFB550D452DC}"/>
    <dgm:cxn modelId="{6AD20EEC-57B9-0D41-8DD2-54C5045DE7AB}" srcId="{A2E8B84F-9751-471C-86D3-45FFF5B17BCE}" destId="{440BA7B6-61CE-B24E-97D8-95543E663773}" srcOrd="3" destOrd="0" parTransId="{19F27B2B-D703-1840-B1A5-BD4672C31EFD}" sibTransId="{465588A5-AC2B-CB42-A6C5-671B3FF1B97A}"/>
    <dgm:cxn modelId="{08283906-65BA-6C41-8477-698F2D67360E}" type="presOf" srcId="{A2E8B84F-9751-471C-86D3-45FFF5B17BCE}" destId="{B0E332F6-8576-432B-9FE9-A5DD847CC489}" srcOrd="0" destOrd="0" presId="urn:microsoft.com/office/officeart/2005/8/layout/list1"/>
    <dgm:cxn modelId="{AD37BB99-963E-1646-9C74-7F276F7C9371}" type="presOf" srcId="{29EB614B-9304-4403-9B15-C8756E5ABF64}" destId="{AF712C71-92CA-4CF5-B985-D9365EA9022F}" srcOrd="1" destOrd="0" presId="urn:microsoft.com/office/officeart/2005/8/layout/list1"/>
    <dgm:cxn modelId="{89895E8F-76CA-A044-9034-43BE08BCF3E8}" type="presParOf" srcId="{B0E332F6-8576-432B-9FE9-A5DD847CC489}" destId="{3124EBBF-A5C3-4FC2-88E8-6D98A8B96936}" srcOrd="0" destOrd="0" presId="urn:microsoft.com/office/officeart/2005/8/layout/list1"/>
    <dgm:cxn modelId="{1DAEF990-648C-EB45-A1CC-A8C075C9F623}" type="presParOf" srcId="{3124EBBF-A5C3-4FC2-88E8-6D98A8B96936}" destId="{4E23FAD3-8407-4224-AB7C-B9FB85307A1A}" srcOrd="0" destOrd="0" presId="urn:microsoft.com/office/officeart/2005/8/layout/list1"/>
    <dgm:cxn modelId="{5D7ABF54-7C3D-594B-821C-06017F84DE60}" type="presParOf" srcId="{3124EBBF-A5C3-4FC2-88E8-6D98A8B96936}" destId="{AF712C71-92CA-4CF5-B985-D9365EA9022F}" srcOrd="1" destOrd="0" presId="urn:microsoft.com/office/officeart/2005/8/layout/list1"/>
    <dgm:cxn modelId="{81BD4E7A-62B7-AC4F-9502-97C78CD066E4}" type="presParOf" srcId="{B0E332F6-8576-432B-9FE9-A5DD847CC489}" destId="{F681C9FF-29E2-47A0-98D4-25B81661A887}" srcOrd="1" destOrd="0" presId="urn:microsoft.com/office/officeart/2005/8/layout/list1"/>
    <dgm:cxn modelId="{0C1F404B-71CB-C848-BAF2-C31A8EE357D3}" type="presParOf" srcId="{B0E332F6-8576-432B-9FE9-A5DD847CC489}" destId="{4FDD2FA8-44DC-4D1C-998E-CF9F6B4C0AA0}" srcOrd="2" destOrd="0" presId="urn:microsoft.com/office/officeart/2005/8/layout/list1"/>
    <dgm:cxn modelId="{84E2C90A-A659-414C-931E-25D0B0C7EF15}" type="presParOf" srcId="{B0E332F6-8576-432B-9FE9-A5DD847CC489}" destId="{B7757C0E-CE8F-4FD3-9579-A965221B611C}" srcOrd="3" destOrd="0" presId="urn:microsoft.com/office/officeart/2005/8/layout/list1"/>
    <dgm:cxn modelId="{8E59BCA3-5C1A-D24D-8CB2-5DEE12430DFF}" type="presParOf" srcId="{B0E332F6-8576-432B-9FE9-A5DD847CC489}" destId="{325C862D-DC16-B34A-A707-BC22892C18A2}" srcOrd="4" destOrd="0" presId="urn:microsoft.com/office/officeart/2005/8/layout/list1"/>
    <dgm:cxn modelId="{C2E4C3E9-53F3-A842-88D6-F435C3014B4C}" type="presParOf" srcId="{325C862D-DC16-B34A-A707-BC22892C18A2}" destId="{228E20DC-E9FC-1242-8000-49898F36DB11}" srcOrd="0" destOrd="0" presId="urn:microsoft.com/office/officeart/2005/8/layout/list1"/>
    <dgm:cxn modelId="{D33AD017-28C4-464B-BC07-A67FAC5CC0DD}" type="presParOf" srcId="{325C862D-DC16-B34A-A707-BC22892C18A2}" destId="{74E1A710-EB52-0745-8706-6162B54FE798}" srcOrd="1" destOrd="0" presId="urn:microsoft.com/office/officeart/2005/8/layout/list1"/>
    <dgm:cxn modelId="{DC77899A-904B-F440-9304-372456219B12}" type="presParOf" srcId="{B0E332F6-8576-432B-9FE9-A5DD847CC489}" destId="{8BB19443-63B5-E04E-B263-FCA4DB8C8819}" srcOrd="5" destOrd="0" presId="urn:microsoft.com/office/officeart/2005/8/layout/list1"/>
    <dgm:cxn modelId="{AD0358BF-1CCF-1341-B795-A5A2EBA02E04}" type="presParOf" srcId="{B0E332F6-8576-432B-9FE9-A5DD847CC489}" destId="{B531F065-DAE9-4941-9CCA-9A1D510759E4}" srcOrd="6" destOrd="0" presId="urn:microsoft.com/office/officeart/2005/8/layout/list1"/>
    <dgm:cxn modelId="{B1000757-CDF4-0B46-B650-FB739294CF47}" type="presParOf" srcId="{B0E332F6-8576-432B-9FE9-A5DD847CC489}" destId="{A4CED76E-00DC-D14F-8F7A-39599DEC571B}" srcOrd="7" destOrd="0" presId="urn:microsoft.com/office/officeart/2005/8/layout/list1"/>
    <dgm:cxn modelId="{BBF94766-52C9-3040-9B22-EDC60E1CCB74}" type="presParOf" srcId="{B0E332F6-8576-432B-9FE9-A5DD847CC489}" destId="{8625DA84-2901-4348-9A8B-7437302C2969}" srcOrd="8" destOrd="0" presId="urn:microsoft.com/office/officeart/2005/8/layout/list1"/>
    <dgm:cxn modelId="{874E88D3-0547-E74A-9DB0-AB1663D43BA1}" type="presParOf" srcId="{8625DA84-2901-4348-9A8B-7437302C2969}" destId="{BE591930-E84F-FF4A-B3C6-DA51C7390747}" srcOrd="0" destOrd="0" presId="urn:microsoft.com/office/officeart/2005/8/layout/list1"/>
    <dgm:cxn modelId="{481FCCF6-FA01-3043-821E-AE0E0B3828DD}" type="presParOf" srcId="{8625DA84-2901-4348-9A8B-7437302C2969}" destId="{93374249-602C-3F44-BD04-E27EF5FD6EF4}" srcOrd="1" destOrd="0" presId="urn:microsoft.com/office/officeart/2005/8/layout/list1"/>
    <dgm:cxn modelId="{FB1A4D0D-156F-1F49-A0D5-0FC9F046FD68}" type="presParOf" srcId="{B0E332F6-8576-432B-9FE9-A5DD847CC489}" destId="{12E6E94B-2C60-114F-86EC-E9254C435DF3}" srcOrd="9" destOrd="0" presId="urn:microsoft.com/office/officeart/2005/8/layout/list1"/>
    <dgm:cxn modelId="{60DEB795-6F10-A243-B4DA-8789E264090B}" type="presParOf" srcId="{B0E332F6-8576-432B-9FE9-A5DD847CC489}" destId="{7286FD19-BFB9-A649-B218-418EC5F8A167}" srcOrd="10" destOrd="0" presId="urn:microsoft.com/office/officeart/2005/8/layout/list1"/>
    <dgm:cxn modelId="{F411F7D7-98C5-784C-A9F6-8F3BD9CACD44}" type="presParOf" srcId="{B0E332F6-8576-432B-9FE9-A5DD847CC489}" destId="{A9B21918-90F2-304D-8EE2-85491EDB9DBB}" srcOrd="11" destOrd="0" presId="urn:microsoft.com/office/officeart/2005/8/layout/list1"/>
    <dgm:cxn modelId="{6D8D18BA-D06F-C142-9196-0C5B9E7448C8}" type="presParOf" srcId="{B0E332F6-8576-432B-9FE9-A5DD847CC489}" destId="{6E197887-13B5-9B41-93B1-B9BA9C549933}" srcOrd="12" destOrd="0" presId="urn:microsoft.com/office/officeart/2005/8/layout/list1"/>
    <dgm:cxn modelId="{B5FBEA60-D148-4C46-A642-86F4A62CA759}" type="presParOf" srcId="{6E197887-13B5-9B41-93B1-B9BA9C549933}" destId="{11F57731-8A3F-7848-AE67-1656C556C1BA}" srcOrd="0" destOrd="0" presId="urn:microsoft.com/office/officeart/2005/8/layout/list1"/>
    <dgm:cxn modelId="{97F425E6-BAFF-A648-8F83-4F9B376F957C}" type="presParOf" srcId="{6E197887-13B5-9B41-93B1-B9BA9C549933}" destId="{C67E65EF-08C9-9248-AB3D-81B74F54CC5B}" srcOrd="1" destOrd="0" presId="urn:microsoft.com/office/officeart/2005/8/layout/list1"/>
    <dgm:cxn modelId="{EFA79552-101C-3947-888F-1BE1F226EA58}" type="presParOf" srcId="{B0E332F6-8576-432B-9FE9-A5DD847CC489}" destId="{38A1E8CD-3FAF-B64B-A9C6-52A7C80E9ADF}" srcOrd="13" destOrd="0" presId="urn:microsoft.com/office/officeart/2005/8/layout/list1"/>
    <dgm:cxn modelId="{D5BD408D-C547-AE49-B771-A3E3DC713E71}" type="presParOf" srcId="{B0E332F6-8576-432B-9FE9-A5DD847CC489}" destId="{D46E5442-3AD1-1247-916E-36780489B714}"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165AF84-7537-4E8B-9308-297656F57525}"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DFC4BBBA-A0CE-487C-AE47-2C257B68D72C}">
      <dgm:prSet phldrT="[Text]" custT="1"/>
      <dgm:spPr>
        <a:solidFill>
          <a:srgbClr val="881124"/>
        </a:solidFill>
      </dgm:spPr>
      <dgm:t>
        <a:bodyPr lIns="182880" rIns="182880"/>
        <a:lstStyle/>
        <a:p>
          <a:r>
            <a:rPr lang="en-US" sz="3200" b="1" dirty="0">
              <a:latin typeface="Arial" panose="020B0604020202020204" pitchFamily="34" charset="0"/>
              <a:cs typeface="Arial" panose="020B0604020202020204" pitchFamily="34" charset="0"/>
            </a:rPr>
            <a:t>Achievements</a:t>
          </a:r>
        </a:p>
      </dgm:t>
    </dgm:pt>
    <dgm:pt modelId="{511CF30B-DC0A-4E1C-9453-2364FFB27B13}" type="parTrans" cxnId="{96570AE3-5101-4477-B38F-F551405D072F}">
      <dgm:prSet/>
      <dgm:spPr/>
      <dgm:t>
        <a:bodyPr/>
        <a:lstStyle/>
        <a:p>
          <a:endParaRPr lang="en-US" sz="1600">
            <a:latin typeface="Arial" panose="020B0604020202020204" pitchFamily="34" charset="0"/>
            <a:cs typeface="Arial" panose="020B0604020202020204" pitchFamily="34" charset="0"/>
          </a:endParaRPr>
        </a:p>
      </dgm:t>
    </dgm:pt>
    <dgm:pt modelId="{B2DB9DF7-3C0C-462B-A00B-58F155AFC141}" type="sibTrans" cxnId="{96570AE3-5101-4477-B38F-F551405D072F}">
      <dgm:prSet/>
      <dgm:spPr/>
      <dgm:t>
        <a:bodyPr/>
        <a:lstStyle/>
        <a:p>
          <a:endParaRPr lang="en-US" sz="1600">
            <a:latin typeface="Arial" panose="020B0604020202020204" pitchFamily="34" charset="0"/>
            <a:cs typeface="Arial" panose="020B0604020202020204" pitchFamily="34" charset="0"/>
          </a:endParaRPr>
        </a:p>
      </dgm:t>
    </dgm:pt>
    <dgm:pt modelId="{C6EA1DFD-0809-4DC8-A56A-9AEC00D41803}">
      <dgm:prSet phldrT="[Text]" custT="1"/>
      <dgm:spPr/>
      <dgm:t>
        <a:bodyPr/>
        <a:lstStyle/>
        <a:p>
          <a:r>
            <a:rPr lang="en-US" sz="2000" dirty="0">
              <a:latin typeface="Arial" panose="020B0604020202020204" pitchFamily="34" charset="0"/>
              <a:cs typeface="Arial" panose="020B0604020202020204" pitchFamily="34" charset="0"/>
            </a:rPr>
            <a:t>17 point increase in 6 years</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dgm:t>
    </dgm:pt>
    <dgm:pt modelId="{7FD9FE15-D377-436E-80A9-6198A8F98EC0}" type="parTrans" cxnId="{0CBC555A-E1D9-49B0-9088-444F44E764CA}">
      <dgm:prSet/>
      <dgm:spPr/>
      <dgm:t>
        <a:bodyPr/>
        <a:lstStyle/>
        <a:p>
          <a:endParaRPr lang="en-US" sz="1600">
            <a:latin typeface="Arial" panose="020B0604020202020204" pitchFamily="34" charset="0"/>
            <a:cs typeface="Arial" panose="020B0604020202020204" pitchFamily="34" charset="0"/>
          </a:endParaRPr>
        </a:p>
      </dgm:t>
    </dgm:pt>
    <dgm:pt modelId="{242BC294-E0B1-4C3F-95EB-2AF4980E8A8F}" type="sibTrans" cxnId="{0CBC555A-E1D9-49B0-9088-444F44E764CA}">
      <dgm:prSet/>
      <dgm:spPr/>
      <dgm:t>
        <a:bodyPr/>
        <a:lstStyle/>
        <a:p>
          <a:endParaRPr lang="en-US" sz="1600">
            <a:latin typeface="Arial" panose="020B0604020202020204" pitchFamily="34" charset="0"/>
            <a:cs typeface="Arial" panose="020B0604020202020204" pitchFamily="34" charset="0"/>
          </a:endParaRPr>
        </a:p>
      </dgm:t>
    </dgm:pt>
    <dgm:pt modelId="{5F476AF4-3C66-474A-891E-06D41E6B5129}">
      <dgm:prSet phldrT="[Text]" custT="1"/>
      <dgm:spPr/>
      <dgm:t>
        <a:bodyPr/>
        <a:lstStyle/>
        <a:p>
          <a:r>
            <a:rPr lang="en-US" sz="2000" dirty="0">
              <a:latin typeface="Arial" panose="020B0604020202020204" pitchFamily="34" charset="0"/>
              <a:cs typeface="Arial" panose="020B0604020202020204" pitchFamily="34" charset="0"/>
            </a:rPr>
            <a:t>Improvement is in top 3 pct of 4yr institutions</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dgm:t>
    </dgm:pt>
    <dgm:pt modelId="{69A938EA-BD30-4B86-9472-4BA925B42B57}" type="parTrans" cxnId="{A0B91BA2-695C-462C-BCB8-A3A88A40D518}">
      <dgm:prSet/>
      <dgm:spPr/>
      <dgm:t>
        <a:bodyPr/>
        <a:lstStyle/>
        <a:p>
          <a:endParaRPr lang="en-US" sz="1600">
            <a:latin typeface="Arial" panose="020B0604020202020204" pitchFamily="34" charset="0"/>
            <a:cs typeface="Arial" panose="020B0604020202020204" pitchFamily="34" charset="0"/>
          </a:endParaRPr>
        </a:p>
      </dgm:t>
    </dgm:pt>
    <dgm:pt modelId="{9EA2F8E2-3ACE-440A-A846-C90B49281911}" type="sibTrans" cxnId="{A0B91BA2-695C-462C-BCB8-A3A88A40D518}">
      <dgm:prSet/>
      <dgm:spPr/>
      <dgm:t>
        <a:bodyPr/>
        <a:lstStyle/>
        <a:p>
          <a:endParaRPr lang="en-US" sz="1600">
            <a:latin typeface="Arial" panose="020B0604020202020204" pitchFamily="34" charset="0"/>
            <a:cs typeface="Arial" panose="020B0604020202020204" pitchFamily="34" charset="0"/>
          </a:endParaRPr>
        </a:p>
      </dgm:t>
    </dgm:pt>
    <dgm:pt modelId="{18BC36DC-B735-4D4F-92E8-0F03C7EC0C9E}">
      <dgm:prSet phldrT="[Text]" custT="1"/>
      <dgm:spPr/>
      <dgm:t>
        <a:bodyPr/>
        <a:lstStyle/>
        <a:p>
          <a:r>
            <a:rPr lang="en-US" sz="3200" b="1" dirty="0">
              <a:latin typeface="Arial" panose="020B0604020202020204" pitchFamily="34" charset="0"/>
              <a:cs typeface="Arial" panose="020B0604020202020204" pitchFamily="34" charset="0"/>
            </a:rPr>
            <a:t>Full-Court Press</a:t>
          </a:r>
        </a:p>
      </dgm:t>
    </dgm:pt>
    <dgm:pt modelId="{31AA61BA-D7CC-4087-A7DD-92B04EE35E42}" type="parTrans" cxnId="{76D6CACA-52C3-4A93-AE6D-3A3A00BE2D9C}">
      <dgm:prSet/>
      <dgm:spPr/>
      <dgm:t>
        <a:bodyPr/>
        <a:lstStyle/>
        <a:p>
          <a:endParaRPr lang="en-US" sz="1600">
            <a:latin typeface="Arial" panose="020B0604020202020204" pitchFamily="34" charset="0"/>
            <a:cs typeface="Arial" panose="020B0604020202020204" pitchFamily="34" charset="0"/>
          </a:endParaRPr>
        </a:p>
      </dgm:t>
    </dgm:pt>
    <dgm:pt modelId="{EA9D3850-4AB1-4EC6-B3A1-7BDFC741C6EA}" type="sibTrans" cxnId="{76D6CACA-52C3-4A93-AE6D-3A3A00BE2D9C}">
      <dgm:prSet/>
      <dgm:spPr/>
      <dgm:t>
        <a:bodyPr/>
        <a:lstStyle/>
        <a:p>
          <a:endParaRPr lang="en-US" sz="1600">
            <a:latin typeface="Arial" panose="020B0604020202020204" pitchFamily="34" charset="0"/>
            <a:cs typeface="Arial" panose="020B0604020202020204" pitchFamily="34" charset="0"/>
          </a:endParaRPr>
        </a:p>
      </dgm:t>
    </dgm:pt>
    <dgm:pt modelId="{BEF1CDA3-D821-4243-AE4D-F5B14B29CF7C}">
      <dgm:prSet phldrT="[Text]" custT="1"/>
      <dgm:spPr/>
      <dgm:t>
        <a:bodyPr/>
        <a:lstStyle/>
        <a:p>
          <a:r>
            <a:rPr lang="en-US" sz="2000" dirty="0">
              <a:latin typeface="Arial" panose="020B0604020202020204" pitchFamily="34" charset="0"/>
              <a:cs typeface="Arial" panose="020B0604020202020204" pitchFamily="34" charset="0"/>
            </a:rPr>
            <a:t>Senior leadership commitment</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dgm:t>
    </dgm:pt>
    <dgm:pt modelId="{9F37331F-2CD2-4626-AB0B-B23EF6EC597F}" type="parTrans" cxnId="{28749CD4-A3DF-44DC-AE3A-B6E945AA3475}">
      <dgm:prSet/>
      <dgm:spPr/>
      <dgm:t>
        <a:bodyPr/>
        <a:lstStyle/>
        <a:p>
          <a:endParaRPr lang="en-US" sz="1600">
            <a:latin typeface="Arial" panose="020B0604020202020204" pitchFamily="34" charset="0"/>
            <a:cs typeface="Arial" panose="020B0604020202020204" pitchFamily="34" charset="0"/>
          </a:endParaRPr>
        </a:p>
      </dgm:t>
    </dgm:pt>
    <dgm:pt modelId="{7F87C664-0ADD-465E-969B-AF9A65D87EB2}" type="sibTrans" cxnId="{28749CD4-A3DF-44DC-AE3A-B6E945AA3475}">
      <dgm:prSet/>
      <dgm:spPr/>
      <dgm:t>
        <a:bodyPr/>
        <a:lstStyle/>
        <a:p>
          <a:endParaRPr lang="en-US" sz="1600">
            <a:latin typeface="Arial" panose="020B0604020202020204" pitchFamily="34" charset="0"/>
            <a:cs typeface="Arial" panose="020B0604020202020204" pitchFamily="34" charset="0"/>
          </a:endParaRPr>
        </a:p>
      </dgm:t>
    </dgm:pt>
    <dgm:pt modelId="{C06F8812-BB26-4B23-91B5-78859DB04D5D}">
      <dgm:prSet phldrT="[Text]" custT="1"/>
      <dgm:spPr/>
      <dgm:t>
        <a:bodyPr/>
        <a:lstStyle/>
        <a:p>
          <a:r>
            <a:rPr lang="en-US" sz="2000" dirty="0">
              <a:latin typeface="Arial" panose="020B0604020202020204" pitchFamily="34" charset="0"/>
              <a:cs typeface="Arial" panose="020B0604020202020204" pitchFamily="34" charset="0"/>
            </a:rPr>
            <a:t>Most equity gaps closed</a:t>
          </a:r>
        </a:p>
      </dgm:t>
    </dgm:pt>
    <dgm:pt modelId="{C3CC25D7-96BC-46C5-8742-6EA1B87C83E0}" type="parTrans" cxnId="{EB0B5CD3-4E05-41FC-B2F0-70FE85A69312}">
      <dgm:prSet/>
      <dgm:spPr/>
      <dgm:t>
        <a:bodyPr/>
        <a:lstStyle/>
        <a:p>
          <a:endParaRPr lang="en-US" sz="1600"/>
        </a:p>
      </dgm:t>
    </dgm:pt>
    <dgm:pt modelId="{68C8A72D-1864-4311-957C-38C8332C961B}" type="sibTrans" cxnId="{EB0B5CD3-4E05-41FC-B2F0-70FE85A69312}">
      <dgm:prSet/>
      <dgm:spPr/>
      <dgm:t>
        <a:bodyPr/>
        <a:lstStyle/>
        <a:p>
          <a:endParaRPr lang="en-US" sz="1600"/>
        </a:p>
      </dgm:t>
    </dgm:pt>
    <dgm:pt modelId="{53B9A1BC-55D5-4B76-B4C1-523955896583}">
      <dgm:prSet phldrT="[Text]" custT="1"/>
      <dgm:spPr/>
      <dgm:t>
        <a:bodyPr/>
        <a:lstStyle/>
        <a:p>
          <a:r>
            <a:rPr lang="en-US" sz="2000" dirty="0">
              <a:latin typeface="Arial" panose="020B0604020202020204" pitchFamily="34" charset="0"/>
              <a:cs typeface="Arial" panose="020B0604020202020204" pitchFamily="34" charset="0"/>
            </a:rPr>
            <a:t>Implemented any initiative we could identify</a:t>
          </a:r>
        </a:p>
      </dgm:t>
    </dgm:pt>
    <dgm:pt modelId="{A1D876E4-0D7D-4C38-8811-E58B37DF3FD6}" type="parTrans" cxnId="{2AC87E71-2479-4446-B4CB-43BD753AFE4A}">
      <dgm:prSet/>
      <dgm:spPr/>
      <dgm:t>
        <a:bodyPr/>
        <a:lstStyle/>
        <a:p>
          <a:endParaRPr lang="en-US"/>
        </a:p>
      </dgm:t>
    </dgm:pt>
    <dgm:pt modelId="{99C51561-C163-4E7C-B26C-52E9C6305F67}" type="sibTrans" cxnId="{2AC87E71-2479-4446-B4CB-43BD753AFE4A}">
      <dgm:prSet/>
      <dgm:spPr/>
      <dgm:t>
        <a:bodyPr/>
        <a:lstStyle/>
        <a:p>
          <a:endParaRPr lang="en-US"/>
        </a:p>
      </dgm:t>
    </dgm:pt>
    <dgm:pt modelId="{079FBAB2-28E3-4027-B31D-C842FC260F11}">
      <dgm:prSet phldrT="[Text]" custT="1"/>
      <dgm:spPr/>
      <dgm:t>
        <a:bodyPr/>
        <a:lstStyle/>
        <a:p>
          <a:endParaRPr lang="en-US" sz="2000" dirty="0">
            <a:latin typeface="Arial" panose="020B0604020202020204" pitchFamily="34" charset="0"/>
            <a:cs typeface="Arial" panose="020B0604020202020204" pitchFamily="34" charset="0"/>
          </a:endParaRPr>
        </a:p>
      </dgm:t>
    </dgm:pt>
    <dgm:pt modelId="{824100EF-B8EF-4279-8C4A-BB95705BD867}" type="parTrans" cxnId="{42BD6F54-9764-45A5-97E0-EF2C6B7D22AA}">
      <dgm:prSet/>
      <dgm:spPr/>
      <dgm:t>
        <a:bodyPr/>
        <a:lstStyle/>
        <a:p>
          <a:endParaRPr lang="en-US"/>
        </a:p>
      </dgm:t>
    </dgm:pt>
    <dgm:pt modelId="{49F2DC1E-0DD7-4712-BC41-95165392B6FB}" type="sibTrans" cxnId="{42BD6F54-9764-45A5-97E0-EF2C6B7D22AA}">
      <dgm:prSet/>
      <dgm:spPr/>
      <dgm:t>
        <a:bodyPr/>
        <a:lstStyle/>
        <a:p>
          <a:endParaRPr lang="en-US"/>
        </a:p>
      </dgm:t>
    </dgm:pt>
    <dgm:pt modelId="{F3399288-DE41-4258-B6AF-2E85DBA21426}">
      <dgm:prSet phldrT="[Text]" custT="1"/>
      <dgm:spPr/>
      <dgm:t>
        <a:bodyPr/>
        <a:lstStyle/>
        <a:p>
          <a:r>
            <a:rPr lang="en-US" sz="3200" b="1" dirty="0">
              <a:latin typeface="Arial" panose="020B0604020202020204" pitchFamily="34" charset="0"/>
              <a:cs typeface="Arial" panose="020B0604020202020204" pitchFamily="34" charset="0"/>
            </a:rPr>
            <a:t>Lessons learned</a:t>
          </a:r>
        </a:p>
      </dgm:t>
    </dgm:pt>
    <dgm:pt modelId="{BE4A1AA1-6D1D-47A8-B22C-E94550EC5AE6}" type="parTrans" cxnId="{AA972188-D352-4BE7-80A1-987F8FDEB7C1}">
      <dgm:prSet/>
      <dgm:spPr/>
      <dgm:t>
        <a:bodyPr/>
        <a:lstStyle/>
        <a:p>
          <a:endParaRPr lang="en-US"/>
        </a:p>
      </dgm:t>
    </dgm:pt>
    <dgm:pt modelId="{54DA1907-9F17-42E2-9B9F-2182D480D2F2}" type="sibTrans" cxnId="{AA972188-D352-4BE7-80A1-987F8FDEB7C1}">
      <dgm:prSet/>
      <dgm:spPr/>
      <dgm:t>
        <a:bodyPr/>
        <a:lstStyle/>
        <a:p>
          <a:endParaRPr lang="en-US"/>
        </a:p>
      </dgm:t>
    </dgm:pt>
    <dgm:pt modelId="{EFC90B9B-0F1E-4297-9C0E-5B15A863377E}">
      <dgm:prSet phldrT="[Text]" custT="1"/>
      <dgm:spPr/>
      <dgm:t>
        <a:bodyPr/>
        <a:lstStyle/>
        <a:p>
          <a:r>
            <a:rPr lang="en-US" sz="2000" b="0" dirty="0">
              <a:latin typeface="Arial" panose="020B0604020202020204" pitchFamily="34" charset="0"/>
              <a:cs typeface="Arial" panose="020B0604020202020204" pitchFamily="34" charset="0"/>
            </a:rPr>
            <a:t>Change requires sustained effort</a:t>
          </a:r>
          <a:br>
            <a:rPr lang="en-US" sz="2000" b="0" dirty="0">
              <a:latin typeface="Arial" panose="020B0604020202020204" pitchFamily="34" charset="0"/>
              <a:cs typeface="Arial" panose="020B0604020202020204" pitchFamily="34" charset="0"/>
            </a:rPr>
          </a:br>
          <a:endParaRPr lang="en-US" sz="2000" b="0" dirty="0">
            <a:latin typeface="Arial" panose="020B0604020202020204" pitchFamily="34" charset="0"/>
            <a:cs typeface="Arial" panose="020B0604020202020204" pitchFamily="34" charset="0"/>
          </a:endParaRPr>
        </a:p>
      </dgm:t>
    </dgm:pt>
    <dgm:pt modelId="{202A6506-252D-4D43-9B76-98F7A9A09676}" type="parTrans" cxnId="{8B3ED5A0-461F-49D2-8193-B1FE3DB61BC8}">
      <dgm:prSet/>
      <dgm:spPr/>
      <dgm:t>
        <a:bodyPr/>
        <a:lstStyle/>
        <a:p>
          <a:endParaRPr lang="en-US"/>
        </a:p>
      </dgm:t>
    </dgm:pt>
    <dgm:pt modelId="{FA6B4EFA-C79A-4E5E-A41D-E3FF347DC115}" type="sibTrans" cxnId="{8B3ED5A0-461F-49D2-8193-B1FE3DB61BC8}">
      <dgm:prSet/>
      <dgm:spPr/>
      <dgm:t>
        <a:bodyPr/>
        <a:lstStyle/>
        <a:p>
          <a:endParaRPr lang="en-US"/>
        </a:p>
      </dgm:t>
    </dgm:pt>
    <dgm:pt modelId="{417B432E-2361-4B48-AA60-D17FF85C1B5C}">
      <dgm:prSet phldrT="[Text]" custT="1"/>
      <dgm:spPr/>
      <dgm:t>
        <a:bodyPr/>
        <a:lstStyle/>
        <a:p>
          <a:r>
            <a:rPr lang="en-US" sz="2000" dirty="0">
              <a:latin typeface="Arial" panose="020B0604020202020204" pitchFamily="34" charset="0"/>
              <a:cs typeface="Arial" panose="020B0604020202020204" pitchFamily="34" charset="0"/>
            </a:rPr>
            <a:t>Annual investment of hundreds of thousands of dollars</a:t>
          </a:r>
        </a:p>
      </dgm:t>
    </dgm:pt>
    <dgm:pt modelId="{2F75BBFE-53FE-4AD1-921D-0EF23D12D525}" type="parTrans" cxnId="{7557A20B-B38D-4C16-A2ED-EB55E3A57E2B}">
      <dgm:prSet/>
      <dgm:spPr/>
      <dgm:t>
        <a:bodyPr/>
        <a:lstStyle/>
        <a:p>
          <a:endParaRPr lang="en-US"/>
        </a:p>
      </dgm:t>
    </dgm:pt>
    <dgm:pt modelId="{61639498-B202-4129-BD81-27AEBB629352}" type="sibTrans" cxnId="{7557A20B-B38D-4C16-A2ED-EB55E3A57E2B}">
      <dgm:prSet/>
      <dgm:spPr/>
      <dgm:t>
        <a:bodyPr/>
        <a:lstStyle/>
        <a:p>
          <a:endParaRPr lang="en-US"/>
        </a:p>
      </dgm:t>
    </dgm:pt>
    <dgm:pt modelId="{F9DACF7E-64F9-4F75-A49F-C70E00C23678}">
      <dgm:prSet phldrT="[Text]" custT="1"/>
      <dgm:spPr/>
      <dgm:t>
        <a:bodyPr/>
        <a:lstStyle/>
        <a:p>
          <a:endParaRPr lang="en-US" sz="2000" dirty="0">
            <a:latin typeface="Arial" panose="020B0604020202020204" pitchFamily="34" charset="0"/>
            <a:cs typeface="Arial" panose="020B0604020202020204" pitchFamily="34" charset="0"/>
          </a:endParaRPr>
        </a:p>
      </dgm:t>
    </dgm:pt>
    <dgm:pt modelId="{7B8734DB-496E-48D9-9827-47C00929D865}" type="parTrans" cxnId="{D17FB14C-84D6-4101-A818-4C2C9A491D59}">
      <dgm:prSet/>
      <dgm:spPr/>
      <dgm:t>
        <a:bodyPr/>
        <a:lstStyle/>
        <a:p>
          <a:endParaRPr lang="en-US"/>
        </a:p>
      </dgm:t>
    </dgm:pt>
    <dgm:pt modelId="{1185B702-A25E-4740-B2CA-E2E21B6DF7BD}" type="sibTrans" cxnId="{D17FB14C-84D6-4101-A818-4C2C9A491D59}">
      <dgm:prSet/>
      <dgm:spPr/>
      <dgm:t>
        <a:bodyPr/>
        <a:lstStyle/>
        <a:p>
          <a:endParaRPr lang="en-US"/>
        </a:p>
      </dgm:t>
    </dgm:pt>
    <dgm:pt modelId="{CD6B6672-6179-40FB-B5A2-D2CBC3931450}">
      <dgm:prSet phldrT="[Text]" custT="1"/>
      <dgm:spPr/>
      <dgm:t>
        <a:bodyPr/>
        <a:lstStyle/>
        <a:p>
          <a:r>
            <a:rPr lang="en-US" sz="2000" b="0" dirty="0">
              <a:latin typeface="Arial" panose="020B0604020202020204" pitchFamily="34" charset="0"/>
              <a:cs typeface="Arial" panose="020B0604020202020204" pitchFamily="34" charset="0"/>
            </a:rPr>
            <a:t>No magic bullets</a:t>
          </a:r>
          <a:br>
            <a:rPr lang="en-US" sz="2000" b="0" dirty="0">
              <a:latin typeface="Arial" panose="020B0604020202020204" pitchFamily="34" charset="0"/>
              <a:cs typeface="Arial" panose="020B0604020202020204" pitchFamily="34" charset="0"/>
            </a:rPr>
          </a:br>
          <a:endParaRPr lang="en-US" sz="2000" b="0" dirty="0">
            <a:latin typeface="Arial" panose="020B0604020202020204" pitchFamily="34" charset="0"/>
            <a:cs typeface="Arial" panose="020B0604020202020204" pitchFamily="34" charset="0"/>
          </a:endParaRPr>
        </a:p>
      </dgm:t>
    </dgm:pt>
    <dgm:pt modelId="{E817DD40-2C8E-4AF8-851E-F2D3172DC996}" type="parTrans" cxnId="{E760529E-885D-4CD9-90B9-B98435E0514C}">
      <dgm:prSet/>
      <dgm:spPr/>
      <dgm:t>
        <a:bodyPr/>
        <a:lstStyle/>
        <a:p>
          <a:endParaRPr lang="en-US"/>
        </a:p>
      </dgm:t>
    </dgm:pt>
    <dgm:pt modelId="{AD5E372B-3B07-42F0-ABC0-85C83261CAAE}" type="sibTrans" cxnId="{E760529E-885D-4CD9-90B9-B98435E0514C}">
      <dgm:prSet/>
      <dgm:spPr/>
      <dgm:t>
        <a:bodyPr/>
        <a:lstStyle/>
        <a:p>
          <a:endParaRPr lang="en-US"/>
        </a:p>
      </dgm:t>
    </dgm:pt>
    <dgm:pt modelId="{EAB1F864-B1A9-4F6F-902E-7DB49FA655B3}">
      <dgm:prSet phldrT="[Text]" custT="1"/>
      <dgm:spPr/>
      <dgm:t>
        <a:bodyPr/>
        <a:lstStyle/>
        <a:p>
          <a:r>
            <a:rPr lang="en-US" sz="2000" b="0" dirty="0">
              <a:latin typeface="Arial" panose="020B0604020202020204" pitchFamily="34" charset="0"/>
              <a:cs typeface="Arial" panose="020B0604020202020204" pitchFamily="34" charset="0"/>
            </a:rPr>
            <a:t>Telling the story of “1001 Initiatives” presents challenges</a:t>
          </a:r>
          <a:br>
            <a:rPr lang="en-US" sz="2000" b="0" dirty="0">
              <a:latin typeface="Arial" panose="020B0604020202020204" pitchFamily="34" charset="0"/>
              <a:cs typeface="Arial" panose="020B0604020202020204" pitchFamily="34" charset="0"/>
            </a:rPr>
          </a:br>
          <a:endParaRPr lang="en-US" sz="2000" b="0" dirty="0">
            <a:latin typeface="Arial" panose="020B0604020202020204" pitchFamily="34" charset="0"/>
            <a:cs typeface="Arial" panose="020B0604020202020204" pitchFamily="34" charset="0"/>
          </a:endParaRPr>
        </a:p>
      </dgm:t>
    </dgm:pt>
    <dgm:pt modelId="{9B30FE18-1D31-4918-91B1-29CD653B6BE7}" type="parTrans" cxnId="{A34BF0D8-6D29-44DE-957C-DA216032018E}">
      <dgm:prSet/>
      <dgm:spPr/>
      <dgm:t>
        <a:bodyPr/>
        <a:lstStyle/>
        <a:p>
          <a:endParaRPr lang="en-US"/>
        </a:p>
      </dgm:t>
    </dgm:pt>
    <dgm:pt modelId="{75A29C9B-8959-475B-8A65-D82A40290EFB}" type="sibTrans" cxnId="{A34BF0D8-6D29-44DE-957C-DA216032018E}">
      <dgm:prSet/>
      <dgm:spPr/>
      <dgm:t>
        <a:bodyPr/>
        <a:lstStyle/>
        <a:p>
          <a:endParaRPr lang="en-US"/>
        </a:p>
      </dgm:t>
    </dgm:pt>
    <dgm:pt modelId="{5A712422-6ED4-4F9D-AE91-7957B2BF6FBD}">
      <dgm:prSet phldrT="[Text]" custT="1"/>
      <dgm:spPr/>
      <dgm:t>
        <a:bodyPr/>
        <a:lstStyle/>
        <a:p>
          <a:r>
            <a:rPr lang="en-US" sz="2000" b="0" dirty="0">
              <a:latin typeface="Arial" panose="020B0604020202020204" pitchFamily="34" charset="0"/>
              <a:cs typeface="Arial" panose="020B0604020202020204" pitchFamily="34" charset="0"/>
            </a:rPr>
            <a:t>High tech/high touch</a:t>
          </a:r>
        </a:p>
      </dgm:t>
    </dgm:pt>
    <dgm:pt modelId="{2549CEFF-46D0-4BD6-BB40-E364CF211B1E}" type="parTrans" cxnId="{F9A09158-EC5E-4EC0-8A0C-B84663C5D4A7}">
      <dgm:prSet/>
      <dgm:spPr/>
      <dgm:t>
        <a:bodyPr/>
        <a:lstStyle/>
        <a:p>
          <a:endParaRPr lang="en-US"/>
        </a:p>
      </dgm:t>
    </dgm:pt>
    <dgm:pt modelId="{F86423F8-1681-450D-BC11-8A7E1DC8D103}" type="sibTrans" cxnId="{F9A09158-EC5E-4EC0-8A0C-B84663C5D4A7}">
      <dgm:prSet/>
      <dgm:spPr/>
      <dgm:t>
        <a:bodyPr/>
        <a:lstStyle/>
        <a:p>
          <a:endParaRPr lang="en-US"/>
        </a:p>
      </dgm:t>
    </dgm:pt>
    <dgm:pt modelId="{27088ED2-2359-4E65-856B-8ABE8F5006B6}" type="pres">
      <dgm:prSet presAssocID="{F165AF84-7537-4E8B-9308-297656F57525}" presName="Name0" presStyleCnt="0">
        <dgm:presLayoutVars>
          <dgm:dir/>
          <dgm:animLvl val="lvl"/>
          <dgm:resizeHandles val="exact"/>
        </dgm:presLayoutVars>
      </dgm:prSet>
      <dgm:spPr/>
      <dgm:t>
        <a:bodyPr/>
        <a:lstStyle/>
        <a:p>
          <a:endParaRPr lang="en-US"/>
        </a:p>
      </dgm:t>
    </dgm:pt>
    <dgm:pt modelId="{74C808FC-8E97-4DC3-BCEC-689B1C34C69C}" type="pres">
      <dgm:prSet presAssocID="{DFC4BBBA-A0CE-487C-AE47-2C257B68D72C}" presName="composite" presStyleCnt="0"/>
      <dgm:spPr/>
    </dgm:pt>
    <dgm:pt modelId="{00A7D197-D8A2-438E-BB8E-C6AA48F149EB}" type="pres">
      <dgm:prSet presAssocID="{DFC4BBBA-A0CE-487C-AE47-2C257B68D72C}" presName="parTx" presStyleLbl="alignNode1" presStyleIdx="0" presStyleCnt="3" custScaleY="101690">
        <dgm:presLayoutVars>
          <dgm:chMax val="0"/>
          <dgm:chPref val="0"/>
          <dgm:bulletEnabled val="1"/>
        </dgm:presLayoutVars>
      </dgm:prSet>
      <dgm:spPr/>
      <dgm:t>
        <a:bodyPr/>
        <a:lstStyle/>
        <a:p>
          <a:endParaRPr lang="en-US"/>
        </a:p>
      </dgm:t>
    </dgm:pt>
    <dgm:pt modelId="{3B67B985-1CA6-4ED6-9D4C-CF3A7C801D1A}" type="pres">
      <dgm:prSet presAssocID="{DFC4BBBA-A0CE-487C-AE47-2C257B68D72C}" presName="desTx" presStyleLbl="alignAccFollowNode1" presStyleIdx="0" presStyleCnt="3">
        <dgm:presLayoutVars>
          <dgm:bulletEnabled val="1"/>
        </dgm:presLayoutVars>
      </dgm:prSet>
      <dgm:spPr/>
      <dgm:t>
        <a:bodyPr/>
        <a:lstStyle/>
        <a:p>
          <a:endParaRPr lang="en-US"/>
        </a:p>
      </dgm:t>
    </dgm:pt>
    <dgm:pt modelId="{3538583B-C7C4-4301-9212-169AA8A1C18E}" type="pres">
      <dgm:prSet presAssocID="{B2DB9DF7-3C0C-462B-A00B-58F155AFC141}" presName="space" presStyleCnt="0"/>
      <dgm:spPr/>
    </dgm:pt>
    <dgm:pt modelId="{F756FF00-1891-41C4-87E5-168023DD6D30}" type="pres">
      <dgm:prSet presAssocID="{18BC36DC-B735-4D4F-92E8-0F03C7EC0C9E}" presName="composite" presStyleCnt="0"/>
      <dgm:spPr/>
    </dgm:pt>
    <dgm:pt modelId="{68DA7E4D-DDDC-4C47-BC30-E6492CB99E17}" type="pres">
      <dgm:prSet presAssocID="{18BC36DC-B735-4D4F-92E8-0F03C7EC0C9E}" presName="parTx" presStyleLbl="alignNode1" presStyleIdx="1" presStyleCnt="3" custScaleX="108207" custScaleY="98338">
        <dgm:presLayoutVars>
          <dgm:chMax val="0"/>
          <dgm:chPref val="0"/>
          <dgm:bulletEnabled val="1"/>
        </dgm:presLayoutVars>
      </dgm:prSet>
      <dgm:spPr/>
      <dgm:t>
        <a:bodyPr/>
        <a:lstStyle/>
        <a:p>
          <a:endParaRPr lang="en-US"/>
        </a:p>
      </dgm:t>
    </dgm:pt>
    <dgm:pt modelId="{6ABD9683-AFDA-4033-B820-92A5B682FF19}" type="pres">
      <dgm:prSet presAssocID="{18BC36DC-B735-4D4F-92E8-0F03C7EC0C9E}" presName="desTx" presStyleLbl="alignAccFollowNode1" presStyleIdx="1" presStyleCnt="3" custScaleX="108302">
        <dgm:presLayoutVars>
          <dgm:bulletEnabled val="1"/>
        </dgm:presLayoutVars>
      </dgm:prSet>
      <dgm:spPr/>
      <dgm:t>
        <a:bodyPr/>
        <a:lstStyle/>
        <a:p>
          <a:endParaRPr lang="en-US"/>
        </a:p>
      </dgm:t>
    </dgm:pt>
    <dgm:pt modelId="{027CC64A-0BB0-462D-8AE1-C92803E01589}" type="pres">
      <dgm:prSet presAssocID="{EA9D3850-4AB1-4EC6-B3A1-7BDFC741C6EA}" presName="space" presStyleCnt="0"/>
      <dgm:spPr/>
    </dgm:pt>
    <dgm:pt modelId="{C4FED049-976E-4A18-8ADC-F0191422D0CE}" type="pres">
      <dgm:prSet presAssocID="{F3399288-DE41-4258-B6AF-2E85DBA21426}" presName="composite" presStyleCnt="0"/>
      <dgm:spPr/>
    </dgm:pt>
    <dgm:pt modelId="{C6EE2BB4-48D4-4C9A-97BD-4F8588D9775C}" type="pres">
      <dgm:prSet presAssocID="{F3399288-DE41-4258-B6AF-2E85DBA21426}" presName="parTx" presStyleLbl="alignNode1" presStyleIdx="2" presStyleCnt="3" custScaleY="100000">
        <dgm:presLayoutVars>
          <dgm:chMax val="0"/>
          <dgm:chPref val="0"/>
          <dgm:bulletEnabled val="1"/>
        </dgm:presLayoutVars>
      </dgm:prSet>
      <dgm:spPr/>
      <dgm:t>
        <a:bodyPr/>
        <a:lstStyle/>
        <a:p>
          <a:endParaRPr lang="en-US"/>
        </a:p>
      </dgm:t>
    </dgm:pt>
    <dgm:pt modelId="{F7CF5F07-D99B-46A1-9F90-F43D10A1D045}" type="pres">
      <dgm:prSet presAssocID="{F3399288-DE41-4258-B6AF-2E85DBA21426}" presName="desTx" presStyleLbl="alignAccFollowNode1" presStyleIdx="2" presStyleCnt="3">
        <dgm:presLayoutVars>
          <dgm:bulletEnabled val="1"/>
        </dgm:presLayoutVars>
      </dgm:prSet>
      <dgm:spPr/>
      <dgm:t>
        <a:bodyPr/>
        <a:lstStyle/>
        <a:p>
          <a:endParaRPr lang="en-US"/>
        </a:p>
      </dgm:t>
    </dgm:pt>
  </dgm:ptLst>
  <dgm:cxnLst>
    <dgm:cxn modelId="{28749CD4-A3DF-44DC-AE3A-B6E945AA3475}" srcId="{18BC36DC-B735-4D4F-92E8-0F03C7EC0C9E}" destId="{BEF1CDA3-D821-4243-AE4D-F5B14B29CF7C}" srcOrd="0" destOrd="0" parTransId="{9F37331F-2CD2-4626-AB0B-B23EF6EC597F}" sibTransId="{7F87C664-0ADD-465E-969B-AF9A65D87EB2}"/>
    <dgm:cxn modelId="{2D000632-171C-034E-BDF1-F0E79CCAB261}" type="presOf" srcId="{C6EA1DFD-0809-4DC8-A56A-9AEC00D41803}" destId="{3B67B985-1CA6-4ED6-9D4C-CF3A7C801D1A}" srcOrd="0" destOrd="0" presId="urn:microsoft.com/office/officeart/2005/8/layout/hList1"/>
    <dgm:cxn modelId="{EB0B5CD3-4E05-41FC-B2F0-70FE85A69312}" srcId="{DFC4BBBA-A0CE-487C-AE47-2C257B68D72C}" destId="{C06F8812-BB26-4B23-91B5-78859DB04D5D}" srcOrd="2" destOrd="0" parTransId="{C3CC25D7-96BC-46C5-8742-6EA1B87C83E0}" sibTransId="{68C8A72D-1864-4311-957C-38C8332C961B}"/>
    <dgm:cxn modelId="{7017CD6C-88BC-B346-8A78-86913EB1978B}" type="presOf" srcId="{5A712422-6ED4-4F9D-AE91-7957B2BF6FBD}" destId="{F7CF5F07-D99B-46A1-9F90-F43D10A1D045}" srcOrd="0" destOrd="3" presId="urn:microsoft.com/office/officeart/2005/8/layout/hList1"/>
    <dgm:cxn modelId="{AA972188-D352-4BE7-80A1-987F8FDEB7C1}" srcId="{F165AF84-7537-4E8B-9308-297656F57525}" destId="{F3399288-DE41-4258-B6AF-2E85DBA21426}" srcOrd="2" destOrd="0" parTransId="{BE4A1AA1-6D1D-47A8-B22C-E94550EC5AE6}" sibTransId="{54DA1907-9F17-42E2-9B9F-2182D480D2F2}"/>
    <dgm:cxn modelId="{A0B91BA2-695C-462C-BCB8-A3A88A40D518}" srcId="{DFC4BBBA-A0CE-487C-AE47-2C257B68D72C}" destId="{5F476AF4-3C66-474A-891E-06D41E6B5129}" srcOrd="1" destOrd="0" parTransId="{69A938EA-BD30-4B86-9472-4BA925B42B57}" sibTransId="{9EA2F8E2-3ACE-440A-A846-C90B49281911}"/>
    <dgm:cxn modelId="{1402FAA5-1B05-9C49-AE7F-234E4ACDB416}" type="presOf" srcId="{F165AF84-7537-4E8B-9308-297656F57525}" destId="{27088ED2-2359-4E65-856B-8ABE8F5006B6}" srcOrd="0" destOrd="0" presId="urn:microsoft.com/office/officeart/2005/8/layout/hList1"/>
    <dgm:cxn modelId="{3505BF46-8FF9-D74C-9239-DE2765439DF6}" type="presOf" srcId="{F3399288-DE41-4258-B6AF-2E85DBA21426}" destId="{C6EE2BB4-48D4-4C9A-97BD-4F8588D9775C}" srcOrd="0" destOrd="0" presId="urn:microsoft.com/office/officeart/2005/8/layout/hList1"/>
    <dgm:cxn modelId="{DD7FA299-244F-EA47-8A90-C7A13E0E2D60}" type="presOf" srcId="{EFC90B9B-0F1E-4297-9C0E-5B15A863377E}" destId="{F7CF5F07-D99B-46A1-9F90-F43D10A1D045}" srcOrd="0" destOrd="0" presId="urn:microsoft.com/office/officeart/2005/8/layout/hList1"/>
    <dgm:cxn modelId="{F9A09158-EC5E-4EC0-8A0C-B84663C5D4A7}" srcId="{F3399288-DE41-4258-B6AF-2E85DBA21426}" destId="{5A712422-6ED4-4F9D-AE91-7957B2BF6FBD}" srcOrd="3" destOrd="0" parTransId="{2549CEFF-46D0-4BD6-BB40-E364CF211B1E}" sibTransId="{F86423F8-1681-450D-BC11-8A7E1DC8D103}"/>
    <dgm:cxn modelId="{D5BA7C5E-2DEF-2E4A-98B2-2900FA6E4C1A}" type="presOf" srcId="{F9DACF7E-64F9-4F75-A49F-C70E00C23678}" destId="{6ABD9683-AFDA-4033-B820-92A5B682FF19}" srcOrd="0" destOrd="2" presId="urn:microsoft.com/office/officeart/2005/8/layout/hList1"/>
    <dgm:cxn modelId="{7A83D009-8D68-BA4B-A835-1E0B6DF86E58}" type="presOf" srcId="{18BC36DC-B735-4D4F-92E8-0F03C7EC0C9E}" destId="{68DA7E4D-DDDC-4C47-BC30-E6492CB99E17}" srcOrd="0" destOrd="0" presId="urn:microsoft.com/office/officeart/2005/8/layout/hList1"/>
    <dgm:cxn modelId="{42BD6F54-9764-45A5-97E0-EF2C6B7D22AA}" srcId="{18BC36DC-B735-4D4F-92E8-0F03C7EC0C9E}" destId="{079FBAB2-28E3-4027-B31D-C842FC260F11}" srcOrd="4" destOrd="0" parTransId="{824100EF-B8EF-4279-8C4A-BB95705BD867}" sibTransId="{49F2DC1E-0DD7-4712-BC41-95165392B6FB}"/>
    <dgm:cxn modelId="{D17FB14C-84D6-4101-A818-4C2C9A491D59}" srcId="{18BC36DC-B735-4D4F-92E8-0F03C7EC0C9E}" destId="{F9DACF7E-64F9-4F75-A49F-C70E00C23678}" srcOrd="2" destOrd="0" parTransId="{7B8734DB-496E-48D9-9827-47C00929D865}" sibTransId="{1185B702-A25E-4740-B2CA-E2E21B6DF7BD}"/>
    <dgm:cxn modelId="{27EAAD3F-04C4-C84C-9565-F21678EA0324}" type="presOf" srcId="{079FBAB2-28E3-4027-B31D-C842FC260F11}" destId="{6ABD9683-AFDA-4033-B820-92A5B682FF19}" srcOrd="0" destOrd="4" presId="urn:microsoft.com/office/officeart/2005/8/layout/hList1"/>
    <dgm:cxn modelId="{8B3ED5A0-461F-49D2-8193-B1FE3DB61BC8}" srcId="{F3399288-DE41-4258-B6AF-2E85DBA21426}" destId="{EFC90B9B-0F1E-4297-9C0E-5B15A863377E}" srcOrd="0" destOrd="0" parTransId="{202A6506-252D-4D43-9B76-98F7A9A09676}" sibTransId="{FA6B4EFA-C79A-4E5E-A41D-E3FF347DC115}"/>
    <dgm:cxn modelId="{A604A07F-9739-AA42-BF90-2C3ED1BDFA71}" type="presOf" srcId="{CD6B6672-6179-40FB-B5A2-D2CBC3931450}" destId="{F7CF5F07-D99B-46A1-9F90-F43D10A1D045}" srcOrd="0" destOrd="1" presId="urn:microsoft.com/office/officeart/2005/8/layout/hList1"/>
    <dgm:cxn modelId="{96570AE3-5101-4477-B38F-F551405D072F}" srcId="{F165AF84-7537-4E8B-9308-297656F57525}" destId="{DFC4BBBA-A0CE-487C-AE47-2C257B68D72C}" srcOrd="0" destOrd="0" parTransId="{511CF30B-DC0A-4E1C-9453-2364FFB27B13}" sibTransId="{B2DB9DF7-3C0C-462B-A00B-58F155AFC141}"/>
    <dgm:cxn modelId="{0CBC555A-E1D9-49B0-9088-444F44E764CA}" srcId="{DFC4BBBA-A0CE-487C-AE47-2C257B68D72C}" destId="{C6EA1DFD-0809-4DC8-A56A-9AEC00D41803}" srcOrd="0" destOrd="0" parTransId="{7FD9FE15-D377-436E-80A9-6198A8F98EC0}" sibTransId="{242BC294-E0B1-4C3F-95EB-2AF4980E8A8F}"/>
    <dgm:cxn modelId="{7557A20B-B38D-4C16-A2ED-EB55E3A57E2B}" srcId="{18BC36DC-B735-4D4F-92E8-0F03C7EC0C9E}" destId="{417B432E-2361-4B48-AA60-D17FF85C1B5C}" srcOrd="1" destOrd="0" parTransId="{2F75BBFE-53FE-4AD1-921D-0EF23D12D525}" sibTransId="{61639498-B202-4129-BD81-27AEBB629352}"/>
    <dgm:cxn modelId="{04745D05-6C7E-EB4C-B01A-7612834FCDAE}" type="presOf" srcId="{53B9A1BC-55D5-4B76-B4C1-523955896583}" destId="{6ABD9683-AFDA-4033-B820-92A5B682FF19}" srcOrd="0" destOrd="3" presId="urn:microsoft.com/office/officeart/2005/8/layout/hList1"/>
    <dgm:cxn modelId="{76D6CACA-52C3-4A93-AE6D-3A3A00BE2D9C}" srcId="{F165AF84-7537-4E8B-9308-297656F57525}" destId="{18BC36DC-B735-4D4F-92E8-0F03C7EC0C9E}" srcOrd="1" destOrd="0" parTransId="{31AA61BA-D7CC-4087-A7DD-92B04EE35E42}" sibTransId="{EA9D3850-4AB1-4EC6-B3A1-7BDFC741C6EA}"/>
    <dgm:cxn modelId="{E760529E-885D-4CD9-90B9-B98435E0514C}" srcId="{F3399288-DE41-4258-B6AF-2E85DBA21426}" destId="{CD6B6672-6179-40FB-B5A2-D2CBC3931450}" srcOrd="1" destOrd="0" parTransId="{E817DD40-2C8E-4AF8-851E-F2D3172DC996}" sibTransId="{AD5E372B-3B07-42F0-ABC0-85C83261CAAE}"/>
    <dgm:cxn modelId="{2AC87E71-2479-4446-B4CB-43BD753AFE4A}" srcId="{18BC36DC-B735-4D4F-92E8-0F03C7EC0C9E}" destId="{53B9A1BC-55D5-4B76-B4C1-523955896583}" srcOrd="3" destOrd="0" parTransId="{A1D876E4-0D7D-4C38-8811-E58B37DF3FD6}" sibTransId="{99C51561-C163-4E7C-B26C-52E9C6305F67}"/>
    <dgm:cxn modelId="{A34BF0D8-6D29-44DE-957C-DA216032018E}" srcId="{F3399288-DE41-4258-B6AF-2E85DBA21426}" destId="{EAB1F864-B1A9-4F6F-902E-7DB49FA655B3}" srcOrd="2" destOrd="0" parTransId="{9B30FE18-1D31-4918-91B1-29CD653B6BE7}" sibTransId="{75A29C9B-8959-475B-8A65-D82A40290EFB}"/>
    <dgm:cxn modelId="{F167E69C-BB9A-4448-8517-38F68C5A6046}" type="presOf" srcId="{DFC4BBBA-A0CE-487C-AE47-2C257B68D72C}" destId="{00A7D197-D8A2-438E-BB8E-C6AA48F149EB}" srcOrd="0" destOrd="0" presId="urn:microsoft.com/office/officeart/2005/8/layout/hList1"/>
    <dgm:cxn modelId="{7BD930D6-B1F8-1F44-8CA9-5592E438F7BE}" type="presOf" srcId="{5F476AF4-3C66-474A-891E-06D41E6B5129}" destId="{3B67B985-1CA6-4ED6-9D4C-CF3A7C801D1A}" srcOrd="0" destOrd="1" presId="urn:microsoft.com/office/officeart/2005/8/layout/hList1"/>
    <dgm:cxn modelId="{496ECA98-1515-564E-81AC-25D3AADBD238}" type="presOf" srcId="{C06F8812-BB26-4B23-91B5-78859DB04D5D}" destId="{3B67B985-1CA6-4ED6-9D4C-CF3A7C801D1A}" srcOrd="0" destOrd="2" presId="urn:microsoft.com/office/officeart/2005/8/layout/hList1"/>
    <dgm:cxn modelId="{26A2691A-4C3A-6B4D-8E15-8B0EF60DEA79}" type="presOf" srcId="{417B432E-2361-4B48-AA60-D17FF85C1B5C}" destId="{6ABD9683-AFDA-4033-B820-92A5B682FF19}" srcOrd="0" destOrd="1" presId="urn:microsoft.com/office/officeart/2005/8/layout/hList1"/>
    <dgm:cxn modelId="{EB74CABD-2C87-A747-BE28-C0299E3A6CC3}" type="presOf" srcId="{EAB1F864-B1A9-4F6F-902E-7DB49FA655B3}" destId="{F7CF5F07-D99B-46A1-9F90-F43D10A1D045}" srcOrd="0" destOrd="2" presId="urn:microsoft.com/office/officeart/2005/8/layout/hList1"/>
    <dgm:cxn modelId="{49AE3CFE-9DAE-9B48-8E86-0331E9D0A885}" type="presOf" srcId="{BEF1CDA3-D821-4243-AE4D-F5B14B29CF7C}" destId="{6ABD9683-AFDA-4033-B820-92A5B682FF19}" srcOrd="0" destOrd="0" presId="urn:microsoft.com/office/officeart/2005/8/layout/hList1"/>
    <dgm:cxn modelId="{EC3C532E-AF70-0447-B6AF-C89847420966}" type="presParOf" srcId="{27088ED2-2359-4E65-856B-8ABE8F5006B6}" destId="{74C808FC-8E97-4DC3-BCEC-689B1C34C69C}" srcOrd="0" destOrd="0" presId="urn:microsoft.com/office/officeart/2005/8/layout/hList1"/>
    <dgm:cxn modelId="{B2930FF3-6B0E-EB48-B437-9B22977F71CB}" type="presParOf" srcId="{74C808FC-8E97-4DC3-BCEC-689B1C34C69C}" destId="{00A7D197-D8A2-438E-BB8E-C6AA48F149EB}" srcOrd="0" destOrd="0" presId="urn:microsoft.com/office/officeart/2005/8/layout/hList1"/>
    <dgm:cxn modelId="{13D8AF9D-51ED-AC42-BE44-D3C60EC05624}" type="presParOf" srcId="{74C808FC-8E97-4DC3-BCEC-689B1C34C69C}" destId="{3B67B985-1CA6-4ED6-9D4C-CF3A7C801D1A}" srcOrd="1" destOrd="0" presId="urn:microsoft.com/office/officeart/2005/8/layout/hList1"/>
    <dgm:cxn modelId="{07A4B8C8-4AE3-EA4F-B1F6-B269676B519C}" type="presParOf" srcId="{27088ED2-2359-4E65-856B-8ABE8F5006B6}" destId="{3538583B-C7C4-4301-9212-169AA8A1C18E}" srcOrd="1" destOrd="0" presId="urn:microsoft.com/office/officeart/2005/8/layout/hList1"/>
    <dgm:cxn modelId="{ACF138D0-7A88-3C43-AA3D-CF32943EFA13}" type="presParOf" srcId="{27088ED2-2359-4E65-856B-8ABE8F5006B6}" destId="{F756FF00-1891-41C4-87E5-168023DD6D30}" srcOrd="2" destOrd="0" presId="urn:microsoft.com/office/officeart/2005/8/layout/hList1"/>
    <dgm:cxn modelId="{20ACE2C7-F4ED-0940-8E36-6CCBF9D32A5D}" type="presParOf" srcId="{F756FF00-1891-41C4-87E5-168023DD6D30}" destId="{68DA7E4D-DDDC-4C47-BC30-E6492CB99E17}" srcOrd="0" destOrd="0" presId="urn:microsoft.com/office/officeart/2005/8/layout/hList1"/>
    <dgm:cxn modelId="{A35A33F6-3DE4-8848-B916-69D2216847B0}" type="presParOf" srcId="{F756FF00-1891-41C4-87E5-168023DD6D30}" destId="{6ABD9683-AFDA-4033-B820-92A5B682FF19}" srcOrd="1" destOrd="0" presId="urn:microsoft.com/office/officeart/2005/8/layout/hList1"/>
    <dgm:cxn modelId="{41F562CC-C4CB-7C44-A0EB-8FF4E75F12DA}" type="presParOf" srcId="{27088ED2-2359-4E65-856B-8ABE8F5006B6}" destId="{027CC64A-0BB0-462D-8AE1-C92803E01589}" srcOrd="3" destOrd="0" presId="urn:microsoft.com/office/officeart/2005/8/layout/hList1"/>
    <dgm:cxn modelId="{751AEC20-AB1D-D044-BB31-AC816EB9379F}" type="presParOf" srcId="{27088ED2-2359-4E65-856B-8ABE8F5006B6}" destId="{C4FED049-976E-4A18-8ADC-F0191422D0CE}" srcOrd="4" destOrd="0" presId="urn:microsoft.com/office/officeart/2005/8/layout/hList1"/>
    <dgm:cxn modelId="{F8235048-DA54-9D4D-BB00-7D740F3E0678}" type="presParOf" srcId="{C4FED049-976E-4A18-8ADC-F0191422D0CE}" destId="{C6EE2BB4-48D4-4C9A-97BD-4F8588D9775C}" srcOrd="0" destOrd="0" presId="urn:microsoft.com/office/officeart/2005/8/layout/hList1"/>
    <dgm:cxn modelId="{100B6678-59FD-834D-9E9F-09FA5D3C57B8}" type="presParOf" srcId="{C4FED049-976E-4A18-8ADC-F0191422D0CE}" destId="{F7CF5F07-D99B-46A1-9F90-F43D10A1D04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71E8B3-ADFF-45AF-B5C8-9F2494715A60}" type="doc">
      <dgm:prSet loTypeId="urn:microsoft.com/office/officeart/2005/8/layout/vList4" loCatId="list" qsTypeId="urn:microsoft.com/office/officeart/2005/8/quickstyle/simple1" qsCatId="simple" csTypeId="urn:microsoft.com/office/officeart/2005/8/colors/colorful3" csCatId="colorful" phldr="1"/>
      <dgm:spPr/>
      <dgm:t>
        <a:bodyPr/>
        <a:lstStyle/>
        <a:p>
          <a:endParaRPr lang="en-US"/>
        </a:p>
      </dgm:t>
    </dgm:pt>
    <dgm:pt modelId="{4B916520-5051-4AB1-BBE7-50A09D0FBCD0}">
      <dgm:prSet/>
      <dgm:spPr>
        <a:solidFill>
          <a:srgbClr val="881124"/>
        </a:solidFill>
      </dgm:spPr>
      <dgm:t>
        <a:bodyPr/>
        <a:lstStyle/>
        <a:p>
          <a:r>
            <a:rPr lang="en-US" dirty="0"/>
            <a:t>President Stanley participated in the White House Conference in January 2014 and announced that we would achieve a 60% 4-year graduation rate by 2020</a:t>
          </a:r>
        </a:p>
      </dgm:t>
    </dgm:pt>
    <dgm:pt modelId="{5BACAD28-809B-46B5-8567-0D22B991B29A}" type="parTrans" cxnId="{C442271C-E442-4977-97C3-B500E4C3A4FF}">
      <dgm:prSet/>
      <dgm:spPr/>
      <dgm:t>
        <a:bodyPr/>
        <a:lstStyle/>
        <a:p>
          <a:endParaRPr lang="en-US"/>
        </a:p>
      </dgm:t>
    </dgm:pt>
    <dgm:pt modelId="{EC01E14E-F188-4F6C-8D33-94A73FBFA48B}" type="sibTrans" cxnId="{C442271C-E442-4977-97C3-B500E4C3A4FF}">
      <dgm:prSet/>
      <dgm:spPr/>
      <dgm:t>
        <a:bodyPr/>
        <a:lstStyle/>
        <a:p>
          <a:endParaRPr lang="en-US"/>
        </a:p>
      </dgm:t>
    </dgm:pt>
    <dgm:pt modelId="{61D493BA-B5DE-4399-B234-38E41D9013FB}">
      <dgm:prSet/>
      <dgm:spPr>
        <a:solidFill>
          <a:schemeClr val="accent3"/>
        </a:solidFill>
      </dgm:spPr>
      <dgm:t>
        <a:bodyPr/>
        <a:lstStyle/>
        <a:p>
          <a:r>
            <a:rPr lang="en-US"/>
            <a:t>While we embraced the challenge – we understood it would be a stretch goal!</a:t>
          </a:r>
          <a:endParaRPr lang="en-US" dirty="0"/>
        </a:p>
      </dgm:t>
    </dgm:pt>
    <dgm:pt modelId="{22C24E9B-01D5-43EC-8D35-A0A09C317B74}" type="parTrans" cxnId="{C244742D-6B53-4FFF-B8D7-2E4CB0F38847}">
      <dgm:prSet/>
      <dgm:spPr/>
      <dgm:t>
        <a:bodyPr/>
        <a:lstStyle/>
        <a:p>
          <a:endParaRPr lang="en-US"/>
        </a:p>
      </dgm:t>
    </dgm:pt>
    <dgm:pt modelId="{B5A0EAF9-2928-44CD-B0C0-E4825DE9AF87}" type="sibTrans" cxnId="{C244742D-6B53-4FFF-B8D7-2E4CB0F38847}">
      <dgm:prSet/>
      <dgm:spPr/>
      <dgm:t>
        <a:bodyPr/>
        <a:lstStyle/>
        <a:p>
          <a:endParaRPr lang="en-US"/>
        </a:p>
      </dgm:t>
    </dgm:pt>
    <dgm:pt modelId="{DB9D8E85-D39B-4E7A-8817-01DDBA22C757}" type="pres">
      <dgm:prSet presAssocID="{C471E8B3-ADFF-45AF-B5C8-9F2494715A60}" presName="linear" presStyleCnt="0">
        <dgm:presLayoutVars>
          <dgm:dir/>
          <dgm:resizeHandles val="exact"/>
        </dgm:presLayoutVars>
      </dgm:prSet>
      <dgm:spPr/>
      <dgm:t>
        <a:bodyPr/>
        <a:lstStyle/>
        <a:p>
          <a:endParaRPr lang="en-US"/>
        </a:p>
      </dgm:t>
    </dgm:pt>
    <dgm:pt modelId="{5220A29A-56D6-4F91-992B-26F4F073C718}" type="pres">
      <dgm:prSet presAssocID="{4B916520-5051-4AB1-BBE7-50A09D0FBCD0}" presName="comp" presStyleCnt="0"/>
      <dgm:spPr/>
    </dgm:pt>
    <dgm:pt modelId="{6D801C13-93F9-4660-B108-779B05FCBD17}" type="pres">
      <dgm:prSet presAssocID="{4B916520-5051-4AB1-BBE7-50A09D0FBCD0}" presName="box" presStyleLbl="node1" presStyleIdx="0" presStyleCnt="2"/>
      <dgm:spPr/>
      <dgm:t>
        <a:bodyPr/>
        <a:lstStyle/>
        <a:p>
          <a:endParaRPr lang="en-US"/>
        </a:p>
      </dgm:t>
    </dgm:pt>
    <dgm:pt modelId="{48C6796A-042C-4B9C-BEDB-36804489FDCA}" type="pres">
      <dgm:prSet presAssocID="{4B916520-5051-4AB1-BBE7-50A09D0FBCD0}" presName="img" presStyleLbl="fgImgPlace1" presStyleIdx="0" presStyleCnt="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0000" b="-10000"/>
          </a:stretch>
        </a:blipFill>
      </dgm:spPr>
    </dgm:pt>
    <dgm:pt modelId="{95A0372F-D949-4679-8C2F-B3BF29BC9ADF}" type="pres">
      <dgm:prSet presAssocID="{4B916520-5051-4AB1-BBE7-50A09D0FBCD0}" presName="text" presStyleLbl="node1" presStyleIdx="0" presStyleCnt="2">
        <dgm:presLayoutVars>
          <dgm:bulletEnabled val="1"/>
        </dgm:presLayoutVars>
      </dgm:prSet>
      <dgm:spPr/>
      <dgm:t>
        <a:bodyPr/>
        <a:lstStyle/>
        <a:p>
          <a:endParaRPr lang="en-US"/>
        </a:p>
      </dgm:t>
    </dgm:pt>
    <dgm:pt modelId="{FF07F631-30E4-4C48-8535-2249FAE9D420}" type="pres">
      <dgm:prSet presAssocID="{EC01E14E-F188-4F6C-8D33-94A73FBFA48B}" presName="spacer" presStyleCnt="0"/>
      <dgm:spPr/>
    </dgm:pt>
    <dgm:pt modelId="{A694FE53-7A10-4E6C-908B-EA9A9E3DDC8C}" type="pres">
      <dgm:prSet presAssocID="{61D493BA-B5DE-4399-B234-38E41D9013FB}" presName="comp" presStyleCnt="0"/>
      <dgm:spPr/>
    </dgm:pt>
    <dgm:pt modelId="{A0AED7A7-1102-42AF-BC59-C7C4EC841034}" type="pres">
      <dgm:prSet presAssocID="{61D493BA-B5DE-4399-B234-38E41D9013FB}" presName="box" presStyleLbl="node1" presStyleIdx="1" presStyleCnt="2"/>
      <dgm:spPr/>
      <dgm:t>
        <a:bodyPr/>
        <a:lstStyle/>
        <a:p>
          <a:endParaRPr lang="en-US"/>
        </a:p>
      </dgm:t>
    </dgm:pt>
    <dgm:pt modelId="{F5585E29-F0DC-4131-AF79-3B7EC3DBDD9C}" type="pres">
      <dgm:prSet presAssocID="{61D493BA-B5DE-4399-B234-38E41D9013FB}" presName="img"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t="-11000" b="-11000"/>
          </a:stretch>
        </a:blipFill>
      </dgm:spPr>
    </dgm:pt>
    <dgm:pt modelId="{5C93D664-273D-49B3-9D19-DE5D3591ED7B}" type="pres">
      <dgm:prSet presAssocID="{61D493BA-B5DE-4399-B234-38E41D9013FB}" presName="text" presStyleLbl="node1" presStyleIdx="1" presStyleCnt="2">
        <dgm:presLayoutVars>
          <dgm:bulletEnabled val="1"/>
        </dgm:presLayoutVars>
      </dgm:prSet>
      <dgm:spPr/>
      <dgm:t>
        <a:bodyPr/>
        <a:lstStyle/>
        <a:p>
          <a:endParaRPr lang="en-US"/>
        </a:p>
      </dgm:t>
    </dgm:pt>
  </dgm:ptLst>
  <dgm:cxnLst>
    <dgm:cxn modelId="{4BCA0313-3977-4CAB-9802-4D508B39FF5A}" type="presOf" srcId="{61D493BA-B5DE-4399-B234-38E41D9013FB}" destId="{5C93D664-273D-49B3-9D19-DE5D3591ED7B}" srcOrd="1" destOrd="0" presId="urn:microsoft.com/office/officeart/2005/8/layout/vList4"/>
    <dgm:cxn modelId="{C442271C-E442-4977-97C3-B500E4C3A4FF}" srcId="{C471E8B3-ADFF-45AF-B5C8-9F2494715A60}" destId="{4B916520-5051-4AB1-BBE7-50A09D0FBCD0}" srcOrd="0" destOrd="0" parTransId="{5BACAD28-809B-46B5-8567-0D22B991B29A}" sibTransId="{EC01E14E-F188-4F6C-8D33-94A73FBFA48B}"/>
    <dgm:cxn modelId="{D2DC4B8A-480C-4C34-BD0E-2B50C2F63F76}" type="presOf" srcId="{4B916520-5051-4AB1-BBE7-50A09D0FBCD0}" destId="{6D801C13-93F9-4660-B108-779B05FCBD17}" srcOrd="0" destOrd="0" presId="urn:microsoft.com/office/officeart/2005/8/layout/vList4"/>
    <dgm:cxn modelId="{0210D44E-6AD2-4DEC-A114-8EAE863B6B75}" type="presOf" srcId="{4B916520-5051-4AB1-BBE7-50A09D0FBCD0}" destId="{95A0372F-D949-4679-8C2F-B3BF29BC9ADF}" srcOrd="1" destOrd="0" presId="urn:microsoft.com/office/officeart/2005/8/layout/vList4"/>
    <dgm:cxn modelId="{9AD56357-A988-4144-A1C7-4554D8A91071}" type="presOf" srcId="{C471E8B3-ADFF-45AF-B5C8-9F2494715A60}" destId="{DB9D8E85-D39B-4E7A-8817-01DDBA22C757}" srcOrd="0" destOrd="0" presId="urn:microsoft.com/office/officeart/2005/8/layout/vList4"/>
    <dgm:cxn modelId="{59982AC4-0DBC-43FF-A8A4-7198B5D41F4B}" type="presOf" srcId="{61D493BA-B5DE-4399-B234-38E41D9013FB}" destId="{A0AED7A7-1102-42AF-BC59-C7C4EC841034}" srcOrd="0" destOrd="0" presId="urn:microsoft.com/office/officeart/2005/8/layout/vList4"/>
    <dgm:cxn modelId="{C244742D-6B53-4FFF-B8D7-2E4CB0F38847}" srcId="{C471E8B3-ADFF-45AF-B5C8-9F2494715A60}" destId="{61D493BA-B5DE-4399-B234-38E41D9013FB}" srcOrd="1" destOrd="0" parTransId="{22C24E9B-01D5-43EC-8D35-A0A09C317B74}" sibTransId="{B5A0EAF9-2928-44CD-B0C0-E4825DE9AF87}"/>
    <dgm:cxn modelId="{6F3E3C7D-A570-4AEB-861C-3F2C38545487}" type="presParOf" srcId="{DB9D8E85-D39B-4E7A-8817-01DDBA22C757}" destId="{5220A29A-56D6-4F91-992B-26F4F073C718}" srcOrd="0" destOrd="0" presId="urn:microsoft.com/office/officeart/2005/8/layout/vList4"/>
    <dgm:cxn modelId="{616D84D8-7977-43EC-BE84-6BD37D25F7D1}" type="presParOf" srcId="{5220A29A-56D6-4F91-992B-26F4F073C718}" destId="{6D801C13-93F9-4660-B108-779B05FCBD17}" srcOrd="0" destOrd="0" presId="urn:microsoft.com/office/officeart/2005/8/layout/vList4"/>
    <dgm:cxn modelId="{92EECFCD-0C4D-447A-B0C3-3B3E7910081E}" type="presParOf" srcId="{5220A29A-56D6-4F91-992B-26F4F073C718}" destId="{48C6796A-042C-4B9C-BEDB-36804489FDCA}" srcOrd="1" destOrd="0" presId="urn:microsoft.com/office/officeart/2005/8/layout/vList4"/>
    <dgm:cxn modelId="{9E5E0C05-781B-4110-A5BF-CE66EAC027A2}" type="presParOf" srcId="{5220A29A-56D6-4F91-992B-26F4F073C718}" destId="{95A0372F-D949-4679-8C2F-B3BF29BC9ADF}" srcOrd="2" destOrd="0" presId="urn:microsoft.com/office/officeart/2005/8/layout/vList4"/>
    <dgm:cxn modelId="{A68E97C8-26CF-4446-AB45-B25F006B72F0}" type="presParOf" srcId="{DB9D8E85-D39B-4E7A-8817-01DDBA22C757}" destId="{FF07F631-30E4-4C48-8535-2249FAE9D420}" srcOrd="1" destOrd="0" presId="urn:microsoft.com/office/officeart/2005/8/layout/vList4"/>
    <dgm:cxn modelId="{96BFAB5B-836B-4FDA-A17C-E22178E41906}" type="presParOf" srcId="{DB9D8E85-D39B-4E7A-8817-01DDBA22C757}" destId="{A694FE53-7A10-4E6C-908B-EA9A9E3DDC8C}" srcOrd="2" destOrd="0" presId="urn:microsoft.com/office/officeart/2005/8/layout/vList4"/>
    <dgm:cxn modelId="{223BDAAF-6235-4D91-B4E6-33781C733EB0}" type="presParOf" srcId="{A694FE53-7A10-4E6C-908B-EA9A9E3DDC8C}" destId="{A0AED7A7-1102-42AF-BC59-C7C4EC841034}" srcOrd="0" destOrd="0" presId="urn:microsoft.com/office/officeart/2005/8/layout/vList4"/>
    <dgm:cxn modelId="{79F331A4-CC7F-4157-ADA0-7C6F3B5422E6}" type="presParOf" srcId="{A694FE53-7A10-4E6C-908B-EA9A9E3DDC8C}" destId="{F5585E29-F0DC-4131-AF79-3B7EC3DBDD9C}" srcOrd="1" destOrd="0" presId="urn:microsoft.com/office/officeart/2005/8/layout/vList4"/>
    <dgm:cxn modelId="{6BA9FD05-A0AE-4F84-944D-B258DF59E832}" type="presParOf" srcId="{A694FE53-7A10-4E6C-908B-EA9A9E3DDC8C}" destId="{5C93D664-273D-49B3-9D19-DE5D3591ED7B}"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4465FE-0735-4D93-8F22-DA3D314DAE8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123DED9-6323-4235-AD2B-DB03440555B5}">
      <dgm:prSet phldrT="[Text]" custT="1"/>
      <dgm:spPr>
        <a:solidFill>
          <a:schemeClr val="tx1"/>
        </a:solidFill>
      </dgm:spPr>
      <dgm:t>
        <a:bodyPr/>
        <a:lstStyle/>
        <a:p>
          <a:r>
            <a:rPr lang="en-US" sz="2700" dirty="0">
              <a:latin typeface="Arial" panose="020B0604020202020204" pitchFamily="34" charset="0"/>
              <a:cs typeface="Arial" panose="020B0604020202020204" pitchFamily="34" charset="0"/>
            </a:rPr>
            <a:t>Goals</a:t>
          </a:r>
        </a:p>
      </dgm:t>
    </dgm:pt>
    <dgm:pt modelId="{210ABD70-526E-42BC-83BA-7E7A1700D3BF}" type="parTrans" cxnId="{097903F9-3D18-4DDE-9434-EE0DC8B91E2D}">
      <dgm:prSet/>
      <dgm:spPr/>
      <dgm:t>
        <a:bodyPr/>
        <a:lstStyle/>
        <a:p>
          <a:endParaRPr lang="en-US">
            <a:latin typeface="Arial" panose="020B0604020202020204" pitchFamily="34" charset="0"/>
            <a:cs typeface="Arial" panose="020B0604020202020204" pitchFamily="34" charset="0"/>
          </a:endParaRPr>
        </a:p>
      </dgm:t>
    </dgm:pt>
    <dgm:pt modelId="{F3ACA799-90EA-48C9-9954-89967F3BA2E5}" type="sibTrans" cxnId="{097903F9-3D18-4DDE-9434-EE0DC8B91E2D}">
      <dgm:prSet/>
      <dgm:spPr/>
      <dgm:t>
        <a:bodyPr/>
        <a:lstStyle/>
        <a:p>
          <a:endParaRPr lang="en-US">
            <a:latin typeface="Arial" panose="020B0604020202020204" pitchFamily="34" charset="0"/>
            <a:cs typeface="Arial" panose="020B0604020202020204" pitchFamily="34" charset="0"/>
          </a:endParaRPr>
        </a:p>
      </dgm:t>
    </dgm:pt>
    <dgm:pt modelId="{C450FCF4-E96D-4AC7-AC11-261C1C1B6A38}">
      <dgm:prSet phldrT="[Text]" custT="1"/>
      <dgm:spPr/>
      <dgm:t>
        <a:bodyPr/>
        <a:lstStyle/>
        <a:p>
          <a:r>
            <a:rPr lang="en-US" sz="2000" dirty="0">
              <a:latin typeface="Arial" panose="020B0604020202020204" pitchFamily="34" charset="0"/>
              <a:cs typeface="Arial" panose="020B0604020202020204" pitchFamily="34" charset="0"/>
            </a:rPr>
            <a:t>Improve student outcomes</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Retention</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- 4-Year graduation rate</a:t>
          </a:r>
        </a:p>
      </dgm:t>
    </dgm:pt>
    <dgm:pt modelId="{9B8193D7-AF75-4B47-9F24-E34128379027}" type="parTrans" cxnId="{42BAB2D3-C910-43C2-908C-CEBA33BA0940}">
      <dgm:prSet/>
      <dgm:spPr/>
      <dgm:t>
        <a:bodyPr/>
        <a:lstStyle/>
        <a:p>
          <a:endParaRPr lang="en-US">
            <a:latin typeface="Arial" panose="020B0604020202020204" pitchFamily="34" charset="0"/>
            <a:cs typeface="Arial" panose="020B0604020202020204" pitchFamily="34" charset="0"/>
          </a:endParaRPr>
        </a:p>
      </dgm:t>
    </dgm:pt>
    <dgm:pt modelId="{85EDB993-2007-47B4-9722-1944DDE734DB}" type="sibTrans" cxnId="{42BAB2D3-C910-43C2-908C-CEBA33BA0940}">
      <dgm:prSet/>
      <dgm:spPr/>
      <dgm:t>
        <a:bodyPr/>
        <a:lstStyle/>
        <a:p>
          <a:endParaRPr lang="en-US">
            <a:latin typeface="Arial" panose="020B0604020202020204" pitchFamily="34" charset="0"/>
            <a:cs typeface="Arial" panose="020B0604020202020204" pitchFamily="34" charset="0"/>
          </a:endParaRPr>
        </a:p>
      </dgm:t>
    </dgm:pt>
    <dgm:pt modelId="{FCC4AD22-905D-4813-9B7F-A7606AC58D2D}">
      <dgm:prSet phldrT="[Text]" custT="1"/>
      <dgm:spPr>
        <a:solidFill>
          <a:srgbClr val="FFC000"/>
        </a:solidFill>
      </dgm:spPr>
      <dgm:t>
        <a:bodyPr/>
        <a:lstStyle/>
        <a:p>
          <a:r>
            <a:rPr lang="en-US" sz="2700" dirty="0">
              <a:solidFill>
                <a:schemeClr val="tx1"/>
              </a:solidFill>
              <a:latin typeface="Arial" panose="020B0604020202020204" pitchFamily="34" charset="0"/>
              <a:cs typeface="Arial" panose="020B0604020202020204" pitchFamily="34" charset="0"/>
            </a:rPr>
            <a:t>Values and approach</a:t>
          </a:r>
        </a:p>
      </dgm:t>
    </dgm:pt>
    <dgm:pt modelId="{9C5FE7FA-84A6-4CFA-BC09-7C3D8C02D2F5}" type="parTrans" cxnId="{CCF28D12-08B4-4E2D-8379-9211D936B6F0}">
      <dgm:prSet/>
      <dgm:spPr/>
      <dgm:t>
        <a:bodyPr/>
        <a:lstStyle/>
        <a:p>
          <a:endParaRPr lang="en-US">
            <a:latin typeface="Arial" panose="020B0604020202020204" pitchFamily="34" charset="0"/>
            <a:cs typeface="Arial" panose="020B0604020202020204" pitchFamily="34" charset="0"/>
          </a:endParaRPr>
        </a:p>
      </dgm:t>
    </dgm:pt>
    <dgm:pt modelId="{DC33BB0D-6A6D-4AA7-A582-8B86EFE62228}" type="sibTrans" cxnId="{CCF28D12-08B4-4E2D-8379-9211D936B6F0}">
      <dgm:prSet/>
      <dgm:spPr/>
      <dgm:t>
        <a:bodyPr/>
        <a:lstStyle/>
        <a:p>
          <a:endParaRPr lang="en-US">
            <a:latin typeface="Arial" panose="020B0604020202020204" pitchFamily="34" charset="0"/>
            <a:cs typeface="Arial" panose="020B0604020202020204" pitchFamily="34" charset="0"/>
          </a:endParaRPr>
        </a:p>
      </dgm:t>
    </dgm:pt>
    <dgm:pt modelId="{0F9371DB-0C37-4B18-8F1A-CAA5EF9FDB6D}">
      <dgm:prSet phldrT="[Text]" custT="1"/>
      <dgm:spPr/>
      <dgm:t>
        <a:bodyPr/>
        <a:lstStyle/>
        <a:p>
          <a:r>
            <a:rPr lang="en-US" sz="2000" dirty="0">
              <a:latin typeface="Arial" panose="020B0604020202020204" pitchFamily="34" charset="0"/>
              <a:cs typeface="Arial" panose="020B0604020202020204" pitchFamily="34" charset="0"/>
            </a:rPr>
            <a:t>Student-centric</a:t>
          </a:r>
        </a:p>
      </dgm:t>
    </dgm:pt>
    <dgm:pt modelId="{EF5ADCF2-965B-4A43-A13C-7A517FA51F81}" type="parTrans" cxnId="{99AE0AC1-C543-462A-A12F-26B8B094BA0C}">
      <dgm:prSet/>
      <dgm:spPr/>
      <dgm:t>
        <a:bodyPr/>
        <a:lstStyle/>
        <a:p>
          <a:endParaRPr lang="en-US">
            <a:latin typeface="Arial" panose="020B0604020202020204" pitchFamily="34" charset="0"/>
            <a:cs typeface="Arial" panose="020B0604020202020204" pitchFamily="34" charset="0"/>
          </a:endParaRPr>
        </a:p>
      </dgm:t>
    </dgm:pt>
    <dgm:pt modelId="{FDE4F09A-A54E-4C54-BE7B-1875B76B9C0A}" type="sibTrans" cxnId="{99AE0AC1-C543-462A-A12F-26B8B094BA0C}">
      <dgm:prSet/>
      <dgm:spPr/>
      <dgm:t>
        <a:bodyPr/>
        <a:lstStyle/>
        <a:p>
          <a:endParaRPr lang="en-US">
            <a:latin typeface="Arial" panose="020B0604020202020204" pitchFamily="34" charset="0"/>
            <a:cs typeface="Arial" panose="020B0604020202020204" pitchFamily="34" charset="0"/>
          </a:endParaRPr>
        </a:p>
      </dgm:t>
    </dgm:pt>
    <dgm:pt modelId="{30D0A271-45A2-40BE-B498-C636FA23B550}">
      <dgm:prSet phldrT="[Text]" custT="1"/>
      <dgm:spPr/>
      <dgm:t>
        <a:bodyPr/>
        <a:lstStyle/>
        <a:p>
          <a:r>
            <a:rPr lang="en-US" sz="2000" dirty="0">
              <a:latin typeface="Arial" panose="020B0604020202020204" pitchFamily="34" charset="0"/>
              <a:cs typeface="Arial" panose="020B0604020202020204" pitchFamily="34" charset="0"/>
            </a:rPr>
            <a:t>Improve quality of undergraduate experience</a:t>
          </a:r>
        </a:p>
      </dgm:t>
    </dgm:pt>
    <dgm:pt modelId="{28805EC5-A28A-4213-936E-27678FB30F4E}" type="parTrans" cxnId="{C724F5C4-DDD9-4A87-B85A-209AB38C7888}">
      <dgm:prSet/>
      <dgm:spPr/>
      <dgm:t>
        <a:bodyPr/>
        <a:lstStyle/>
        <a:p>
          <a:endParaRPr lang="en-US">
            <a:latin typeface="Arial" panose="020B0604020202020204" pitchFamily="34" charset="0"/>
            <a:cs typeface="Arial" panose="020B0604020202020204" pitchFamily="34" charset="0"/>
          </a:endParaRPr>
        </a:p>
      </dgm:t>
    </dgm:pt>
    <dgm:pt modelId="{2153CD81-0BE7-4B3C-BA09-AE85E094CB69}" type="sibTrans" cxnId="{C724F5C4-DDD9-4A87-B85A-209AB38C7888}">
      <dgm:prSet/>
      <dgm:spPr/>
      <dgm:t>
        <a:bodyPr/>
        <a:lstStyle/>
        <a:p>
          <a:endParaRPr lang="en-US">
            <a:latin typeface="Arial" panose="020B0604020202020204" pitchFamily="34" charset="0"/>
            <a:cs typeface="Arial" panose="020B0604020202020204" pitchFamily="34" charset="0"/>
          </a:endParaRPr>
        </a:p>
      </dgm:t>
    </dgm:pt>
    <dgm:pt modelId="{40858290-EF28-4492-8019-40715811E689}">
      <dgm:prSet phldrT="[Text]" custT="1"/>
      <dgm:spPr/>
      <dgm:t>
        <a:bodyPr/>
        <a:lstStyle/>
        <a:p>
          <a:r>
            <a:rPr lang="en-US" sz="2000" dirty="0">
              <a:latin typeface="Arial" panose="020B0604020202020204" pitchFamily="34" charset="0"/>
              <a:cs typeface="Arial" panose="020B0604020202020204" pitchFamily="34" charset="0"/>
            </a:rPr>
            <a:t>Data-informed</a:t>
          </a:r>
        </a:p>
      </dgm:t>
    </dgm:pt>
    <dgm:pt modelId="{302AE5ED-37BB-48B5-A0F1-30A7E048E2A8}" type="parTrans" cxnId="{83840DD9-9C22-4F3D-A582-4854D89F7890}">
      <dgm:prSet/>
      <dgm:spPr/>
      <dgm:t>
        <a:bodyPr/>
        <a:lstStyle/>
        <a:p>
          <a:endParaRPr lang="en-US">
            <a:latin typeface="Arial" panose="020B0604020202020204" pitchFamily="34" charset="0"/>
            <a:cs typeface="Arial" panose="020B0604020202020204" pitchFamily="34" charset="0"/>
          </a:endParaRPr>
        </a:p>
      </dgm:t>
    </dgm:pt>
    <dgm:pt modelId="{2D26D2C8-AE78-431C-A03D-B118FB36B267}" type="sibTrans" cxnId="{83840DD9-9C22-4F3D-A582-4854D89F7890}">
      <dgm:prSet/>
      <dgm:spPr/>
      <dgm:t>
        <a:bodyPr/>
        <a:lstStyle/>
        <a:p>
          <a:endParaRPr lang="en-US">
            <a:latin typeface="Arial" panose="020B0604020202020204" pitchFamily="34" charset="0"/>
            <a:cs typeface="Arial" panose="020B0604020202020204" pitchFamily="34" charset="0"/>
          </a:endParaRPr>
        </a:p>
      </dgm:t>
    </dgm:pt>
    <dgm:pt modelId="{06898BB4-E13D-4750-8F90-77AD793B49D4}">
      <dgm:prSet phldrT="[Text]" custT="1"/>
      <dgm:spPr/>
      <dgm:t>
        <a:bodyPr/>
        <a:lstStyle/>
        <a:p>
          <a:r>
            <a:rPr lang="en-US" sz="2000" dirty="0">
              <a:latin typeface="Arial" panose="020B0604020202020204" pitchFamily="34" charset="0"/>
              <a:cs typeface="Arial" panose="020B0604020202020204" pitchFamily="34" charset="0"/>
            </a:rPr>
            <a:t>Evidence-based practices</a:t>
          </a:r>
        </a:p>
      </dgm:t>
    </dgm:pt>
    <dgm:pt modelId="{E8359E0C-2292-43B8-9DBC-7679A2F01116}" type="parTrans" cxnId="{55A07A97-989C-4A30-A535-09F9E235343E}">
      <dgm:prSet/>
      <dgm:spPr/>
      <dgm:t>
        <a:bodyPr/>
        <a:lstStyle/>
        <a:p>
          <a:endParaRPr lang="en-US">
            <a:latin typeface="Arial" panose="020B0604020202020204" pitchFamily="34" charset="0"/>
            <a:cs typeface="Arial" panose="020B0604020202020204" pitchFamily="34" charset="0"/>
          </a:endParaRPr>
        </a:p>
      </dgm:t>
    </dgm:pt>
    <dgm:pt modelId="{269FAA84-9756-4351-892C-A6EB0DD08560}" type="sibTrans" cxnId="{55A07A97-989C-4A30-A535-09F9E235343E}">
      <dgm:prSet/>
      <dgm:spPr/>
      <dgm:t>
        <a:bodyPr/>
        <a:lstStyle/>
        <a:p>
          <a:endParaRPr lang="en-US">
            <a:latin typeface="Arial" panose="020B0604020202020204" pitchFamily="34" charset="0"/>
            <a:cs typeface="Arial" panose="020B0604020202020204" pitchFamily="34" charset="0"/>
          </a:endParaRPr>
        </a:p>
      </dgm:t>
    </dgm:pt>
    <dgm:pt modelId="{0DFB9692-F139-45AF-BCC1-0FCCD3455F4F}">
      <dgm:prSet phldrT="[Text]" custT="1"/>
      <dgm:spPr/>
      <dgm:t>
        <a:bodyPr/>
        <a:lstStyle/>
        <a:p>
          <a:r>
            <a:rPr lang="en-US" sz="2000" dirty="0">
              <a:latin typeface="Arial" panose="020B0604020202020204" pitchFamily="34" charset="0"/>
              <a:cs typeface="Arial" panose="020B0604020202020204" pitchFamily="34" charset="0"/>
            </a:rPr>
            <a:t>Predictive analytics</a:t>
          </a:r>
        </a:p>
      </dgm:t>
    </dgm:pt>
    <dgm:pt modelId="{26EC9B4C-20D8-40F6-AA2F-F88AED1EDFFD}" type="parTrans" cxnId="{0BFC7525-F6C9-4198-850C-79D385047D91}">
      <dgm:prSet/>
      <dgm:spPr/>
      <dgm:t>
        <a:bodyPr/>
        <a:lstStyle/>
        <a:p>
          <a:endParaRPr lang="en-US">
            <a:latin typeface="Arial" panose="020B0604020202020204" pitchFamily="34" charset="0"/>
            <a:cs typeface="Arial" panose="020B0604020202020204" pitchFamily="34" charset="0"/>
          </a:endParaRPr>
        </a:p>
      </dgm:t>
    </dgm:pt>
    <dgm:pt modelId="{800BF49C-8150-4772-A68B-9AB8D7D2443B}" type="sibTrans" cxnId="{0BFC7525-F6C9-4198-850C-79D385047D91}">
      <dgm:prSet/>
      <dgm:spPr/>
      <dgm:t>
        <a:bodyPr/>
        <a:lstStyle/>
        <a:p>
          <a:endParaRPr lang="en-US">
            <a:latin typeface="Arial" panose="020B0604020202020204" pitchFamily="34" charset="0"/>
            <a:cs typeface="Arial" panose="020B0604020202020204" pitchFamily="34" charset="0"/>
          </a:endParaRPr>
        </a:p>
      </dgm:t>
    </dgm:pt>
    <dgm:pt modelId="{2397B205-9AAF-4BE9-A560-FFC3A5EA832A}">
      <dgm:prSet phldrT="[Text]" custT="1"/>
      <dgm:spPr/>
      <dgm:t>
        <a:bodyPr/>
        <a:lstStyle/>
        <a:p>
          <a:r>
            <a:rPr lang="en-US" sz="2000" dirty="0">
              <a:latin typeface="Arial" panose="020B0604020202020204" pitchFamily="34" charset="0"/>
              <a:cs typeface="Arial" panose="020B0604020202020204" pitchFamily="34" charset="0"/>
            </a:rPr>
            <a:t>Public health/population health model</a:t>
          </a:r>
        </a:p>
      </dgm:t>
    </dgm:pt>
    <dgm:pt modelId="{09E47EC7-27CA-4CF4-934E-A7FC908AA28B}" type="parTrans" cxnId="{05ADD5AC-7EF6-4309-B6B4-81A91EB00381}">
      <dgm:prSet/>
      <dgm:spPr/>
      <dgm:t>
        <a:bodyPr/>
        <a:lstStyle/>
        <a:p>
          <a:endParaRPr lang="en-US">
            <a:latin typeface="Arial" panose="020B0604020202020204" pitchFamily="34" charset="0"/>
            <a:cs typeface="Arial" panose="020B0604020202020204" pitchFamily="34" charset="0"/>
          </a:endParaRPr>
        </a:p>
      </dgm:t>
    </dgm:pt>
    <dgm:pt modelId="{A26210E8-AEF0-4160-9C95-1D7EA0345F3B}" type="sibTrans" cxnId="{05ADD5AC-7EF6-4309-B6B4-81A91EB00381}">
      <dgm:prSet/>
      <dgm:spPr/>
      <dgm:t>
        <a:bodyPr/>
        <a:lstStyle/>
        <a:p>
          <a:endParaRPr lang="en-US">
            <a:latin typeface="Arial" panose="020B0604020202020204" pitchFamily="34" charset="0"/>
            <a:cs typeface="Arial" panose="020B0604020202020204" pitchFamily="34" charset="0"/>
          </a:endParaRPr>
        </a:p>
      </dgm:t>
    </dgm:pt>
    <dgm:pt modelId="{4B6376E2-0192-4B81-9CFE-9072576B8E3A}" type="pres">
      <dgm:prSet presAssocID="{EB4465FE-0735-4D93-8F22-DA3D314DAE83}" presName="linear" presStyleCnt="0">
        <dgm:presLayoutVars>
          <dgm:animLvl val="lvl"/>
          <dgm:resizeHandles val="exact"/>
        </dgm:presLayoutVars>
      </dgm:prSet>
      <dgm:spPr/>
      <dgm:t>
        <a:bodyPr/>
        <a:lstStyle/>
        <a:p>
          <a:endParaRPr lang="en-US"/>
        </a:p>
      </dgm:t>
    </dgm:pt>
    <dgm:pt modelId="{6C114F67-5B11-461F-A1F9-E50BDC9A3298}" type="pres">
      <dgm:prSet presAssocID="{A123DED9-6323-4235-AD2B-DB03440555B5}" presName="parentText" presStyleLbl="node1" presStyleIdx="0" presStyleCnt="2" custScaleY="47368" custLinFactNeighborX="2802" custLinFactNeighborY="-2098">
        <dgm:presLayoutVars>
          <dgm:chMax val="0"/>
          <dgm:bulletEnabled val="1"/>
        </dgm:presLayoutVars>
      </dgm:prSet>
      <dgm:spPr/>
      <dgm:t>
        <a:bodyPr/>
        <a:lstStyle/>
        <a:p>
          <a:endParaRPr lang="en-US"/>
        </a:p>
      </dgm:t>
    </dgm:pt>
    <dgm:pt modelId="{2DFF62BD-1CC6-48C7-8159-7BAA12DE96A1}" type="pres">
      <dgm:prSet presAssocID="{A123DED9-6323-4235-AD2B-DB03440555B5}" presName="childText" presStyleLbl="revTx" presStyleIdx="0" presStyleCnt="2">
        <dgm:presLayoutVars>
          <dgm:bulletEnabled val="1"/>
        </dgm:presLayoutVars>
      </dgm:prSet>
      <dgm:spPr/>
      <dgm:t>
        <a:bodyPr/>
        <a:lstStyle/>
        <a:p>
          <a:endParaRPr lang="en-US"/>
        </a:p>
      </dgm:t>
    </dgm:pt>
    <dgm:pt modelId="{7E1F00E6-069E-4874-958C-0990E29FAD13}" type="pres">
      <dgm:prSet presAssocID="{FCC4AD22-905D-4813-9B7F-A7606AC58D2D}" presName="parentText" presStyleLbl="node1" presStyleIdx="1" presStyleCnt="2" custScaleY="44339" custLinFactNeighborY="3756">
        <dgm:presLayoutVars>
          <dgm:chMax val="0"/>
          <dgm:bulletEnabled val="1"/>
        </dgm:presLayoutVars>
      </dgm:prSet>
      <dgm:spPr/>
      <dgm:t>
        <a:bodyPr/>
        <a:lstStyle/>
        <a:p>
          <a:endParaRPr lang="en-US"/>
        </a:p>
      </dgm:t>
    </dgm:pt>
    <dgm:pt modelId="{CE46E190-5BBA-4AA2-BBB8-A8662225AA42}" type="pres">
      <dgm:prSet presAssocID="{FCC4AD22-905D-4813-9B7F-A7606AC58D2D}" presName="childText" presStyleLbl="revTx" presStyleIdx="1" presStyleCnt="2">
        <dgm:presLayoutVars>
          <dgm:bulletEnabled val="1"/>
        </dgm:presLayoutVars>
      </dgm:prSet>
      <dgm:spPr/>
      <dgm:t>
        <a:bodyPr/>
        <a:lstStyle/>
        <a:p>
          <a:endParaRPr lang="en-US"/>
        </a:p>
      </dgm:t>
    </dgm:pt>
  </dgm:ptLst>
  <dgm:cxnLst>
    <dgm:cxn modelId="{5E536B79-C0E6-4DE7-85D5-A4C8B79BCAF3}" type="presOf" srcId="{2397B205-9AAF-4BE9-A560-FFC3A5EA832A}" destId="{CE46E190-5BBA-4AA2-BBB8-A8662225AA42}" srcOrd="0" destOrd="4" presId="urn:microsoft.com/office/officeart/2005/8/layout/vList2"/>
    <dgm:cxn modelId="{39BD0AC7-14E8-48C8-80BC-310345B9B39B}" type="presOf" srcId="{0DFB9692-F139-45AF-BCC1-0FCCD3455F4F}" destId="{CE46E190-5BBA-4AA2-BBB8-A8662225AA42}" srcOrd="0" destOrd="3" presId="urn:microsoft.com/office/officeart/2005/8/layout/vList2"/>
    <dgm:cxn modelId="{097903F9-3D18-4DDE-9434-EE0DC8B91E2D}" srcId="{EB4465FE-0735-4D93-8F22-DA3D314DAE83}" destId="{A123DED9-6323-4235-AD2B-DB03440555B5}" srcOrd="0" destOrd="0" parTransId="{210ABD70-526E-42BC-83BA-7E7A1700D3BF}" sibTransId="{F3ACA799-90EA-48C9-9954-89967F3BA2E5}"/>
    <dgm:cxn modelId="{05ADD5AC-7EF6-4309-B6B4-81A91EB00381}" srcId="{FCC4AD22-905D-4813-9B7F-A7606AC58D2D}" destId="{2397B205-9AAF-4BE9-A560-FFC3A5EA832A}" srcOrd="4" destOrd="0" parTransId="{09E47EC7-27CA-4CF4-934E-A7FC908AA28B}" sibTransId="{A26210E8-AEF0-4160-9C95-1D7EA0345F3B}"/>
    <dgm:cxn modelId="{83840DD9-9C22-4F3D-A582-4854D89F7890}" srcId="{FCC4AD22-905D-4813-9B7F-A7606AC58D2D}" destId="{40858290-EF28-4492-8019-40715811E689}" srcOrd="1" destOrd="0" parTransId="{302AE5ED-37BB-48B5-A0F1-30A7E048E2A8}" sibTransId="{2D26D2C8-AE78-431C-A03D-B118FB36B267}"/>
    <dgm:cxn modelId="{A7CFDCE8-0A53-4D31-B088-AA4EAC63339B}" type="presOf" srcId="{0F9371DB-0C37-4B18-8F1A-CAA5EF9FDB6D}" destId="{CE46E190-5BBA-4AA2-BBB8-A8662225AA42}" srcOrd="0" destOrd="0" presId="urn:microsoft.com/office/officeart/2005/8/layout/vList2"/>
    <dgm:cxn modelId="{0404C1A1-B6C6-4FE5-9986-61293791603D}" type="presOf" srcId="{30D0A271-45A2-40BE-B498-C636FA23B550}" destId="{2DFF62BD-1CC6-48C7-8159-7BAA12DE96A1}" srcOrd="0" destOrd="1" presId="urn:microsoft.com/office/officeart/2005/8/layout/vList2"/>
    <dgm:cxn modelId="{B649D73F-E535-4CB9-A645-CC13BF7151CC}" type="presOf" srcId="{40858290-EF28-4492-8019-40715811E689}" destId="{CE46E190-5BBA-4AA2-BBB8-A8662225AA42}" srcOrd="0" destOrd="1" presId="urn:microsoft.com/office/officeart/2005/8/layout/vList2"/>
    <dgm:cxn modelId="{CCF28D12-08B4-4E2D-8379-9211D936B6F0}" srcId="{EB4465FE-0735-4D93-8F22-DA3D314DAE83}" destId="{FCC4AD22-905D-4813-9B7F-A7606AC58D2D}" srcOrd="1" destOrd="0" parTransId="{9C5FE7FA-84A6-4CFA-BC09-7C3D8C02D2F5}" sibTransId="{DC33BB0D-6A6D-4AA7-A582-8B86EFE62228}"/>
    <dgm:cxn modelId="{C724F5C4-DDD9-4A87-B85A-209AB38C7888}" srcId="{A123DED9-6323-4235-AD2B-DB03440555B5}" destId="{30D0A271-45A2-40BE-B498-C636FA23B550}" srcOrd="1" destOrd="0" parTransId="{28805EC5-A28A-4213-936E-27678FB30F4E}" sibTransId="{2153CD81-0BE7-4B3C-BA09-AE85E094CB69}"/>
    <dgm:cxn modelId="{C8F4B366-859D-429D-8CC8-B5DDFBA02E77}" type="presOf" srcId="{C450FCF4-E96D-4AC7-AC11-261C1C1B6A38}" destId="{2DFF62BD-1CC6-48C7-8159-7BAA12DE96A1}" srcOrd="0" destOrd="0" presId="urn:microsoft.com/office/officeart/2005/8/layout/vList2"/>
    <dgm:cxn modelId="{B6E51127-E3A8-4799-8B05-4233B6C21180}" type="presOf" srcId="{A123DED9-6323-4235-AD2B-DB03440555B5}" destId="{6C114F67-5B11-461F-A1F9-E50BDC9A3298}" srcOrd="0" destOrd="0" presId="urn:microsoft.com/office/officeart/2005/8/layout/vList2"/>
    <dgm:cxn modelId="{884B4A66-BD29-41AE-9F90-62BD617A6686}" type="presOf" srcId="{EB4465FE-0735-4D93-8F22-DA3D314DAE83}" destId="{4B6376E2-0192-4B81-9CFE-9072576B8E3A}" srcOrd="0" destOrd="0" presId="urn:microsoft.com/office/officeart/2005/8/layout/vList2"/>
    <dgm:cxn modelId="{42BAB2D3-C910-43C2-908C-CEBA33BA0940}" srcId="{A123DED9-6323-4235-AD2B-DB03440555B5}" destId="{C450FCF4-E96D-4AC7-AC11-261C1C1B6A38}" srcOrd="0" destOrd="0" parTransId="{9B8193D7-AF75-4B47-9F24-E34128379027}" sibTransId="{85EDB993-2007-47B4-9722-1944DDE734DB}"/>
    <dgm:cxn modelId="{99AE0AC1-C543-462A-A12F-26B8B094BA0C}" srcId="{FCC4AD22-905D-4813-9B7F-A7606AC58D2D}" destId="{0F9371DB-0C37-4B18-8F1A-CAA5EF9FDB6D}" srcOrd="0" destOrd="0" parTransId="{EF5ADCF2-965B-4A43-A13C-7A517FA51F81}" sibTransId="{FDE4F09A-A54E-4C54-BE7B-1875B76B9C0A}"/>
    <dgm:cxn modelId="{0BFC7525-F6C9-4198-850C-79D385047D91}" srcId="{FCC4AD22-905D-4813-9B7F-A7606AC58D2D}" destId="{0DFB9692-F139-45AF-BCC1-0FCCD3455F4F}" srcOrd="3" destOrd="0" parTransId="{26EC9B4C-20D8-40F6-AA2F-F88AED1EDFFD}" sibTransId="{800BF49C-8150-4772-A68B-9AB8D7D2443B}"/>
    <dgm:cxn modelId="{55A07A97-989C-4A30-A535-09F9E235343E}" srcId="{FCC4AD22-905D-4813-9B7F-A7606AC58D2D}" destId="{06898BB4-E13D-4750-8F90-77AD793B49D4}" srcOrd="2" destOrd="0" parTransId="{E8359E0C-2292-43B8-9DBC-7679A2F01116}" sibTransId="{269FAA84-9756-4351-892C-A6EB0DD08560}"/>
    <dgm:cxn modelId="{0C5AD39A-5359-43E4-90E2-A71FBC293A4C}" type="presOf" srcId="{FCC4AD22-905D-4813-9B7F-A7606AC58D2D}" destId="{7E1F00E6-069E-4874-958C-0990E29FAD13}" srcOrd="0" destOrd="0" presId="urn:microsoft.com/office/officeart/2005/8/layout/vList2"/>
    <dgm:cxn modelId="{BCB91CAC-8671-46FC-BC29-5AEC2CF656BC}" type="presOf" srcId="{06898BB4-E13D-4750-8F90-77AD793B49D4}" destId="{CE46E190-5BBA-4AA2-BBB8-A8662225AA42}" srcOrd="0" destOrd="2" presId="urn:microsoft.com/office/officeart/2005/8/layout/vList2"/>
    <dgm:cxn modelId="{77B5A7CB-F644-4CCE-9371-A35282C617D0}" type="presParOf" srcId="{4B6376E2-0192-4B81-9CFE-9072576B8E3A}" destId="{6C114F67-5B11-461F-A1F9-E50BDC9A3298}" srcOrd="0" destOrd="0" presId="urn:microsoft.com/office/officeart/2005/8/layout/vList2"/>
    <dgm:cxn modelId="{E5B9E25A-41BD-4F3C-8558-2447FB88A080}" type="presParOf" srcId="{4B6376E2-0192-4B81-9CFE-9072576B8E3A}" destId="{2DFF62BD-1CC6-48C7-8159-7BAA12DE96A1}" srcOrd="1" destOrd="0" presId="urn:microsoft.com/office/officeart/2005/8/layout/vList2"/>
    <dgm:cxn modelId="{794A0D5A-A835-49A0-B42E-1D61B3C1AF66}" type="presParOf" srcId="{4B6376E2-0192-4B81-9CFE-9072576B8E3A}" destId="{7E1F00E6-069E-4874-958C-0990E29FAD13}" srcOrd="2" destOrd="0" presId="urn:microsoft.com/office/officeart/2005/8/layout/vList2"/>
    <dgm:cxn modelId="{7490FC37-A96A-473A-8F3B-4B7AEE3DE102}" type="presParOf" srcId="{4B6376E2-0192-4B81-9CFE-9072576B8E3A}" destId="{CE46E190-5BBA-4AA2-BBB8-A8662225AA42}"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B4465FE-0735-4D93-8F22-DA3D314DAE8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205DAED-8DB5-4C55-B65F-57C048C6F6A3}">
      <dgm:prSet phldrT="[Text]"/>
      <dgm:spPr>
        <a:solidFill>
          <a:srgbClr val="881124"/>
        </a:solidFill>
      </dgm:spPr>
      <dgm:t>
        <a:bodyPr/>
        <a:lstStyle/>
        <a:p>
          <a:r>
            <a:rPr lang="en-US" dirty="0">
              <a:latin typeface="Arial" panose="020B0604020202020204" pitchFamily="34" charset="0"/>
              <a:cs typeface="Arial" panose="020B0604020202020204" pitchFamily="34" charset="0"/>
            </a:rPr>
            <a:t>Systematic 360 degree review</a:t>
          </a:r>
        </a:p>
      </dgm:t>
    </dgm:pt>
    <dgm:pt modelId="{40377357-1386-40A2-B16C-5B666DF70181}" type="parTrans" cxnId="{F916618F-6DB5-4707-A25D-C899CC6CB61D}">
      <dgm:prSet/>
      <dgm:spPr/>
      <dgm:t>
        <a:bodyPr/>
        <a:lstStyle/>
        <a:p>
          <a:endParaRPr lang="en-US">
            <a:latin typeface="Arial" panose="020B0604020202020204" pitchFamily="34" charset="0"/>
            <a:cs typeface="Arial" panose="020B0604020202020204" pitchFamily="34" charset="0"/>
          </a:endParaRPr>
        </a:p>
      </dgm:t>
    </dgm:pt>
    <dgm:pt modelId="{EAC2974A-0493-4309-8732-B42FD2DFF222}" type="sibTrans" cxnId="{F916618F-6DB5-4707-A25D-C899CC6CB61D}">
      <dgm:prSet/>
      <dgm:spPr/>
      <dgm:t>
        <a:bodyPr/>
        <a:lstStyle/>
        <a:p>
          <a:endParaRPr lang="en-US">
            <a:latin typeface="Arial" panose="020B0604020202020204" pitchFamily="34" charset="0"/>
            <a:cs typeface="Arial" panose="020B0604020202020204" pitchFamily="34" charset="0"/>
          </a:endParaRPr>
        </a:p>
      </dgm:t>
    </dgm:pt>
    <dgm:pt modelId="{0ADA5642-5F09-4253-ABBA-00461FB01158}">
      <dgm:prSet phldrT="[Text]" custT="1"/>
      <dgm:spPr/>
      <dgm:t>
        <a:bodyPr/>
        <a:lstStyle/>
        <a:p>
          <a:r>
            <a:rPr lang="en-US" sz="2000" dirty="0">
              <a:latin typeface="Arial" panose="020B0604020202020204" pitchFamily="34" charset="0"/>
              <a:cs typeface="Arial" panose="020B0604020202020204" pitchFamily="34" charset="0"/>
            </a:rPr>
            <a:t>All policies and procedures affecting student success</a:t>
          </a:r>
        </a:p>
      </dgm:t>
    </dgm:pt>
    <dgm:pt modelId="{0C50B436-AF91-405D-99F8-A8C06AE5EFE3}" type="parTrans" cxnId="{14ED8408-1CAD-435F-A0C0-18A663D0F242}">
      <dgm:prSet/>
      <dgm:spPr/>
      <dgm:t>
        <a:bodyPr/>
        <a:lstStyle/>
        <a:p>
          <a:endParaRPr lang="en-US">
            <a:latin typeface="Arial" panose="020B0604020202020204" pitchFamily="34" charset="0"/>
            <a:cs typeface="Arial" panose="020B0604020202020204" pitchFamily="34" charset="0"/>
          </a:endParaRPr>
        </a:p>
      </dgm:t>
    </dgm:pt>
    <dgm:pt modelId="{AE2709A0-72DE-4985-B94D-56D631D39358}" type="sibTrans" cxnId="{14ED8408-1CAD-435F-A0C0-18A663D0F242}">
      <dgm:prSet/>
      <dgm:spPr/>
      <dgm:t>
        <a:bodyPr/>
        <a:lstStyle/>
        <a:p>
          <a:endParaRPr lang="en-US">
            <a:latin typeface="Arial" panose="020B0604020202020204" pitchFamily="34" charset="0"/>
            <a:cs typeface="Arial" panose="020B0604020202020204" pitchFamily="34" charset="0"/>
          </a:endParaRPr>
        </a:p>
      </dgm:t>
    </dgm:pt>
    <dgm:pt modelId="{256E4A4C-94A9-4163-8FAF-A520A9BCF965}">
      <dgm:prSet phldrT="[Text]"/>
      <dgm:spPr>
        <a:solidFill>
          <a:schemeClr val="accent5"/>
        </a:solidFill>
      </dgm:spPr>
      <dgm:t>
        <a:bodyPr/>
        <a:lstStyle/>
        <a:p>
          <a:r>
            <a:rPr lang="en-US" dirty="0">
              <a:latin typeface="Arial" panose="020B0604020202020204" pitchFamily="34" charset="0"/>
              <a:cs typeface="Arial" panose="020B0604020202020204" pitchFamily="34" charset="0"/>
            </a:rPr>
            <a:t>Broad Representation</a:t>
          </a:r>
        </a:p>
      </dgm:t>
    </dgm:pt>
    <dgm:pt modelId="{08C5694A-4D64-4AB8-911A-68DF5D727445}" type="parTrans" cxnId="{7E3E9254-18EF-4BC6-98DD-9DB41306FA37}">
      <dgm:prSet/>
      <dgm:spPr/>
      <dgm:t>
        <a:bodyPr/>
        <a:lstStyle/>
        <a:p>
          <a:endParaRPr lang="en-US">
            <a:latin typeface="Arial" panose="020B0604020202020204" pitchFamily="34" charset="0"/>
            <a:cs typeface="Arial" panose="020B0604020202020204" pitchFamily="34" charset="0"/>
          </a:endParaRPr>
        </a:p>
      </dgm:t>
    </dgm:pt>
    <dgm:pt modelId="{549855DB-EB03-4AD1-BCB7-36BF7F08C55F}" type="sibTrans" cxnId="{7E3E9254-18EF-4BC6-98DD-9DB41306FA37}">
      <dgm:prSet/>
      <dgm:spPr/>
      <dgm:t>
        <a:bodyPr/>
        <a:lstStyle/>
        <a:p>
          <a:endParaRPr lang="en-US">
            <a:latin typeface="Arial" panose="020B0604020202020204" pitchFamily="34" charset="0"/>
            <a:cs typeface="Arial" panose="020B0604020202020204" pitchFamily="34" charset="0"/>
          </a:endParaRPr>
        </a:p>
      </dgm:t>
    </dgm:pt>
    <dgm:pt modelId="{9DC5D33D-8E7F-4835-87FB-90599836F338}">
      <dgm:prSet phldrT="[Text]" custT="1"/>
      <dgm:spPr/>
      <dgm:t>
        <a:bodyPr/>
        <a:lstStyle/>
        <a:p>
          <a:r>
            <a:rPr lang="en-US" sz="2000" dirty="0">
              <a:latin typeface="Arial" panose="020B0604020202020204" pitchFamily="34" charset="0"/>
              <a:cs typeface="Arial" panose="020B0604020202020204" pitchFamily="34" charset="0"/>
            </a:rPr>
            <a:t>Vice Provost UG Ed.</a:t>
          </a:r>
        </a:p>
      </dgm:t>
    </dgm:pt>
    <dgm:pt modelId="{AB256543-C6CA-4213-9423-C9D0B48CAB8F}" type="parTrans" cxnId="{010C08E6-D252-49E7-AA6C-6BEF49D32902}">
      <dgm:prSet/>
      <dgm:spPr/>
      <dgm:t>
        <a:bodyPr/>
        <a:lstStyle/>
        <a:p>
          <a:endParaRPr lang="en-US">
            <a:latin typeface="Arial" panose="020B0604020202020204" pitchFamily="34" charset="0"/>
            <a:cs typeface="Arial" panose="020B0604020202020204" pitchFamily="34" charset="0"/>
          </a:endParaRPr>
        </a:p>
      </dgm:t>
    </dgm:pt>
    <dgm:pt modelId="{45C35B90-EE8A-4226-A7E8-6283B2C40962}" type="sibTrans" cxnId="{010C08E6-D252-49E7-AA6C-6BEF49D32902}">
      <dgm:prSet/>
      <dgm:spPr/>
      <dgm:t>
        <a:bodyPr/>
        <a:lstStyle/>
        <a:p>
          <a:endParaRPr lang="en-US">
            <a:latin typeface="Arial" panose="020B0604020202020204" pitchFamily="34" charset="0"/>
            <a:cs typeface="Arial" panose="020B0604020202020204" pitchFamily="34" charset="0"/>
          </a:endParaRPr>
        </a:p>
      </dgm:t>
    </dgm:pt>
    <dgm:pt modelId="{2193AC37-AE69-4268-A2BB-6E37D072C2F3}">
      <dgm:prSet custT="1"/>
      <dgm:spPr/>
      <dgm:t>
        <a:bodyPr/>
        <a:lstStyle/>
        <a:p>
          <a:r>
            <a:rPr lang="en-US" sz="2000" dirty="0">
              <a:latin typeface="Arial" panose="020B0604020202020204" pitchFamily="34" charset="0"/>
              <a:cs typeface="Arial" panose="020B0604020202020204" pitchFamily="34" charset="0"/>
            </a:rPr>
            <a:t>Advising (all units)</a:t>
          </a:r>
        </a:p>
      </dgm:t>
    </dgm:pt>
    <dgm:pt modelId="{FB8AB150-E729-41C2-97D3-84F1BA64FC1C}" type="parTrans" cxnId="{6023C293-E024-4AA5-B7E1-C286C5E4AA58}">
      <dgm:prSet/>
      <dgm:spPr/>
      <dgm:t>
        <a:bodyPr/>
        <a:lstStyle/>
        <a:p>
          <a:endParaRPr lang="en-US">
            <a:latin typeface="Arial" panose="020B0604020202020204" pitchFamily="34" charset="0"/>
            <a:cs typeface="Arial" panose="020B0604020202020204" pitchFamily="34" charset="0"/>
          </a:endParaRPr>
        </a:p>
      </dgm:t>
    </dgm:pt>
    <dgm:pt modelId="{132707B0-463D-4409-9790-7CD8AB837AC2}" type="sibTrans" cxnId="{6023C293-E024-4AA5-B7E1-C286C5E4AA58}">
      <dgm:prSet/>
      <dgm:spPr/>
      <dgm:t>
        <a:bodyPr/>
        <a:lstStyle/>
        <a:p>
          <a:endParaRPr lang="en-US">
            <a:latin typeface="Arial" panose="020B0604020202020204" pitchFamily="34" charset="0"/>
            <a:cs typeface="Arial" panose="020B0604020202020204" pitchFamily="34" charset="0"/>
          </a:endParaRPr>
        </a:p>
      </dgm:t>
    </dgm:pt>
    <dgm:pt modelId="{61D35B22-846E-475B-A7B6-3ABD0E90B348}">
      <dgm:prSet custT="1"/>
      <dgm:spPr/>
      <dgm:t>
        <a:bodyPr/>
        <a:lstStyle/>
        <a:p>
          <a:r>
            <a:rPr lang="en-US" sz="2000" dirty="0">
              <a:latin typeface="Arial" panose="020B0604020202020204" pitchFamily="34" charset="0"/>
              <a:cs typeface="Arial" panose="020B0604020202020204" pitchFamily="34" charset="0"/>
            </a:rPr>
            <a:t>Bursar</a:t>
          </a:r>
        </a:p>
      </dgm:t>
    </dgm:pt>
    <dgm:pt modelId="{54C6DB07-23E8-43F4-B8CA-8F4563B2F656}" type="parTrans" cxnId="{2984F822-8C2E-4318-B665-15D87C562673}">
      <dgm:prSet/>
      <dgm:spPr/>
      <dgm:t>
        <a:bodyPr/>
        <a:lstStyle/>
        <a:p>
          <a:endParaRPr lang="en-US">
            <a:latin typeface="Arial" panose="020B0604020202020204" pitchFamily="34" charset="0"/>
            <a:cs typeface="Arial" panose="020B0604020202020204" pitchFamily="34" charset="0"/>
          </a:endParaRPr>
        </a:p>
      </dgm:t>
    </dgm:pt>
    <dgm:pt modelId="{AE33BA59-D78C-4B72-B01E-77C90122CFD4}" type="sibTrans" cxnId="{2984F822-8C2E-4318-B665-15D87C562673}">
      <dgm:prSet/>
      <dgm:spPr/>
      <dgm:t>
        <a:bodyPr/>
        <a:lstStyle/>
        <a:p>
          <a:endParaRPr lang="en-US">
            <a:latin typeface="Arial" panose="020B0604020202020204" pitchFamily="34" charset="0"/>
            <a:cs typeface="Arial" panose="020B0604020202020204" pitchFamily="34" charset="0"/>
          </a:endParaRPr>
        </a:p>
      </dgm:t>
    </dgm:pt>
    <dgm:pt modelId="{4D6377EF-CC0E-43F3-879D-E658839E14FA}">
      <dgm:prSet custT="1"/>
      <dgm:spPr/>
      <dgm:t>
        <a:bodyPr/>
        <a:lstStyle/>
        <a:p>
          <a:r>
            <a:rPr lang="en-US" sz="2000" dirty="0">
              <a:latin typeface="Arial" panose="020B0604020202020204" pitchFamily="34" charset="0"/>
              <a:cs typeface="Arial" panose="020B0604020202020204" pitchFamily="34" charset="0"/>
            </a:rPr>
            <a:t>Career Center</a:t>
          </a:r>
        </a:p>
      </dgm:t>
    </dgm:pt>
    <dgm:pt modelId="{C8FE65E4-F45E-4035-BBEC-FD46CA36B0AA}" type="parTrans" cxnId="{34090EA0-8DA7-4618-88A4-45785905F693}">
      <dgm:prSet/>
      <dgm:spPr/>
      <dgm:t>
        <a:bodyPr/>
        <a:lstStyle/>
        <a:p>
          <a:endParaRPr lang="en-US">
            <a:latin typeface="Arial" panose="020B0604020202020204" pitchFamily="34" charset="0"/>
            <a:cs typeface="Arial" panose="020B0604020202020204" pitchFamily="34" charset="0"/>
          </a:endParaRPr>
        </a:p>
      </dgm:t>
    </dgm:pt>
    <dgm:pt modelId="{AD84C1E4-C80B-46B6-ACD2-E66A4E0F8B3F}" type="sibTrans" cxnId="{34090EA0-8DA7-4618-88A4-45785905F693}">
      <dgm:prSet/>
      <dgm:spPr/>
      <dgm:t>
        <a:bodyPr/>
        <a:lstStyle/>
        <a:p>
          <a:endParaRPr lang="en-US">
            <a:latin typeface="Arial" panose="020B0604020202020204" pitchFamily="34" charset="0"/>
            <a:cs typeface="Arial" panose="020B0604020202020204" pitchFamily="34" charset="0"/>
          </a:endParaRPr>
        </a:p>
      </dgm:t>
    </dgm:pt>
    <dgm:pt modelId="{90FE5EFF-2EAB-4766-9EFA-74C5776309CA}">
      <dgm:prSet custT="1"/>
      <dgm:spPr/>
      <dgm:t>
        <a:bodyPr/>
        <a:lstStyle/>
        <a:p>
          <a:r>
            <a:rPr lang="en-US" sz="2000" dirty="0">
              <a:latin typeface="Arial" panose="020B0604020202020204" pitchFamily="34" charset="0"/>
              <a:cs typeface="Arial" panose="020B0604020202020204" pitchFamily="34" charset="0"/>
            </a:rPr>
            <a:t>Deans Offices</a:t>
          </a:r>
        </a:p>
      </dgm:t>
    </dgm:pt>
    <dgm:pt modelId="{0353277A-70B1-4B2F-BF03-BF30A6B90365}" type="parTrans" cxnId="{4965EB3F-A6F7-43F8-AF3A-6A9B53A00911}">
      <dgm:prSet/>
      <dgm:spPr/>
      <dgm:t>
        <a:bodyPr/>
        <a:lstStyle/>
        <a:p>
          <a:endParaRPr lang="en-US">
            <a:latin typeface="Arial" panose="020B0604020202020204" pitchFamily="34" charset="0"/>
            <a:cs typeface="Arial" panose="020B0604020202020204" pitchFamily="34" charset="0"/>
          </a:endParaRPr>
        </a:p>
      </dgm:t>
    </dgm:pt>
    <dgm:pt modelId="{80607B8C-4B99-4DD0-A495-7462E3661F38}" type="sibTrans" cxnId="{4965EB3F-A6F7-43F8-AF3A-6A9B53A00911}">
      <dgm:prSet/>
      <dgm:spPr/>
      <dgm:t>
        <a:bodyPr/>
        <a:lstStyle/>
        <a:p>
          <a:endParaRPr lang="en-US">
            <a:latin typeface="Arial" panose="020B0604020202020204" pitchFamily="34" charset="0"/>
            <a:cs typeface="Arial" panose="020B0604020202020204" pitchFamily="34" charset="0"/>
          </a:endParaRPr>
        </a:p>
      </dgm:t>
    </dgm:pt>
    <dgm:pt modelId="{F736AF70-83B7-4210-8425-CD09F487DF82}">
      <dgm:prSet custT="1"/>
      <dgm:spPr/>
      <dgm:t>
        <a:bodyPr/>
        <a:lstStyle/>
        <a:p>
          <a:r>
            <a:rPr lang="en-US" sz="2000" dirty="0">
              <a:latin typeface="Arial" panose="020B0604020202020204" pitchFamily="34" charset="0"/>
              <a:cs typeface="Arial" panose="020B0604020202020204" pitchFamily="34" charset="0"/>
            </a:rPr>
            <a:t>Enrollment Mgmt.</a:t>
          </a:r>
        </a:p>
      </dgm:t>
    </dgm:pt>
    <dgm:pt modelId="{D57EA6CC-E050-4E34-9F61-9EF0C49467BB}" type="parTrans" cxnId="{E40C2D2E-B143-4301-9B0C-70737960B248}">
      <dgm:prSet/>
      <dgm:spPr/>
      <dgm:t>
        <a:bodyPr/>
        <a:lstStyle/>
        <a:p>
          <a:endParaRPr lang="en-US">
            <a:latin typeface="Arial" panose="020B0604020202020204" pitchFamily="34" charset="0"/>
            <a:cs typeface="Arial" panose="020B0604020202020204" pitchFamily="34" charset="0"/>
          </a:endParaRPr>
        </a:p>
      </dgm:t>
    </dgm:pt>
    <dgm:pt modelId="{EF0FB1A9-07CB-4419-81FD-F0DB7C39F66A}" type="sibTrans" cxnId="{E40C2D2E-B143-4301-9B0C-70737960B248}">
      <dgm:prSet/>
      <dgm:spPr/>
      <dgm:t>
        <a:bodyPr/>
        <a:lstStyle/>
        <a:p>
          <a:endParaRPr lang="en-US">
            <a:latin typeface="Arial" panose="020B0604020202020204" pitchFamily="34" charset="0"/>
            <a:cs typeface="Arial" panose="020B0604020202020204" pitchFamily="34" charset="0"/>
          </a:endParaRPr>
        </a:p>
      </dgm:t>
    </dgm:pt>
    <dgm:pt modelId="{85AE8416-5FEA-4989-B3FB-49AF2E849F59}">
      <dgm:prSet custT="1"/>
      <dgm:spPr/>
      <dgm:t>
        <a:bodyPr/>
        <a:lstStyle/>
        <a:p>
          <a:r>
            <a:rPr lang="en-US" sz="2000" dirty="0">
              <a:latin typeface="Arial" panose="020B0604020202020204" pitchFamily="34" charset="0"/>
              <a:cs typeface="Arial" panose="020B0604020202020204" pitchFamily="34" charset="0"/>
            </a:rPr>
            <a:t>Finance</a:t>
          </a:r>
        </a:p>
      </dgm:t>
    </dgm:pt>
    <dgm:pt modelId="{13230A71-EDEA-4E1F-9EF9-390D79D1B6DB}" type="parTrans" cxnId="{B2C51726-FE74-4F39-AB6E-C069A45BCA07}">
      <dgm:prSet/>
      <dgm:spPr/>
      <dgm:t>
        <a:bodyPr/>
        <a:lstStyle/>
        <a:p>
          <a:endParaRPr lang="en-US">
            <a:latin typeface="Arial" panose="020B0604020202020204" pitchFamily="34" charset="0"/>
            <a:cs typeface="Arial" panose="020B0604020202020204" pitchFamily="34" charset="0"/>
          </a:endParaRPr>
        </a:p>
      </dgm:t>
    </dgm:pt>
    <dgm:pt modelId="{AA7C06F2-3A96-4B6B-912D-CD9D3D4C8AC1}" type="sibTrans" cxnId="{B2C51726-FE74-4F39-AB6E-C069A45BCA07}">
      <dgm:prSet/>
      <dgm:spPr/>
      <dgm:t>
        <a:bodyPr/>
        <a:lstStyle/>
        <a:p>
          <a:endParaRPr lang="en-US">
            <a:latin typeface="Arial" panose="020B0604020202020204" pitchFamily="34" charset="0"/>
            <a:cs typeface="Arial" panose="020B0604020202020204" pitchFamily="34" charset="0"/>
          </a:endParaRPr>
        </a:p>
      </dgm:t>
    </dgm:pt>
    <dgm:pt modelId="{8D7CC7BB-831C-4989-BD84-11376A311604}">
      <dgm:prSet custT="1"/>
      <dgm:spPr/>
      <dgm:t>
        <a:bodyPr/>
        <a:lstStyle/>
        <a:p>
          <a:r>
            <a:rPr lang="en-US" sz="2000" dirty="0">
              <a:latin typeface="Arial" panose="020B0604020202020204" pitchFamily="34" charset="0"/>
              <a:cs typeface="Arial" panose="020B0604020202020204" pitchFamily="34" charset="0"/>
            </a:rPr>
            <a:t>Financial Aid</a:t>
          </a:r>
        </a:p>
      </dgm:t>
    </dgm:pt>
    <dgm:pt modelId="{484568F4-3E1C-431E-A142-D7C9A7EBE13F}" type="parTrans" cxnId="{9BBBF46C-4849-43C1-8347-24D30DCF6468}">
      <dgm:prSet/>
      <dgm:spPr/>
      <dgm:t>
        <a:bodyPr/>
        <a:lstStyle/>
        <a:p>
          <a:endParaRPr lang="en-US">
            <a:latin typeface="Arial" panose="020B0604020202020204" pitchFamily="34" charset="0"/>
            <a:cs typeface="Arial" panose="020B0604020202020204" pitchFamily="34" charset="0"/>
          </a:endParaRPr>
        </a:p>
      </dgm:t>
    </dgm:pt>
    <dgm:pt modelId="{0FBF4C22-B515-4231-9497-DA83E90F6FA2}" type="sibTrans" cxnId="{9BBBF46C-4849-43C1-8347-24D30DCF6468}">
      <dgm:prSet/>
      <dgm:spPr/>
      <dgm:t>
        <a:bodyPr/>
        <a:lstStyle/>
        <a:p>
          <a:endParaRPr lang="en-US">
            <a:latin typeface="Arial" panose="020B0604020202020204" pitchFamily="34" charset="0"/>
            <a:cs typeface="Arial" panose="020B0604020202020204" pitchFamily="34" charset="0"/>
          </a:endParaRPr>
        </a:p>
      </dgm:t>
    </dgm:pt>
    <dgm:pt modelId="{4B6376E2-0192-4B81-9CFE-9072576B8E3A}" type="pres">
      <dgm:prSet presAssocID="{EB4465FE-0735-4D93-8F22-DA3D314DAE83}" presName="linear" presStyleCnt="0">
        <dgm:presLayoutVars>
          <dgm:animLvl val="lvl"/>
          <dgm:resizeHandles val="exact"/>
        </dgm:presLayoutVars>
      </dgm:prSet>
      <dgm:spPr/>
      <dgm:t>
        <a:bodyPr/>
        <a:lstStyle/>
        <a:p>
          <a:endParaRPr lang="en-US"/>
        </a:p>
      </dgm:t>
    </dgm:pt>
    <dgm:pt modelId="{2DEE1C09-8585-42C0-B267-EA49C6B0082D}" type="pres">
      <dgm:prSet presAssocID="{4205DAED-8DB5-4C55-B65F-57C048C6F6A3}" presName="parentText" presStyleLbl="node1" presStyleIdx="0" presStyleCnt="2" custScaleY="89345">
        <dgm:presLayoutVars>
          <dgm:chMax val="0"/>
          <dgm:bulletEnabled val="1"/>
        </dgm:presLayoutVars>
      </dgm:prSet>
      <dgm:spPr/>
      <dgm:t>
        <a:bodyPr/>
        <a:lstStyle/>
        <a:p>
          <a:endParaRPr lang="en-US"/>
        </a:p>
      </dgm:t>
    </dgm:pt>
    <dgm:pt modelId="{F65FF5A5-2C67-42F3-A069-55F9EC93394F}" type="pres">
      <dgm:prSet presAssocID="{4205DAED-8DB5-4C55-B65F-57C048C6F6A3}" presName="childText" presStyleLbl="revTx" presStyleIdx="0" presStyleCnt="2">
        <dgm:presLayoutVars>
          <dgm:bulletEnabled val="1"/>
        </dgm:presLayoutVars>
      </dgm:prSet>
      <dgm:spPr/>
      <dgm:t>
        <a:bodyPr/>
        <a:lstStyle/>
        <a:p>
          <a:endParaRPr lang="en-US"/>
        </a:p>
      </dgm:t>
    </dgm:pt>
    <dgm:pt modelId="{E509B8D6-1ADB-4A2A-BE2A-B73A33943F78}" type="pres">
      <dgm:prSet presAssocID="{256E4A4C-94A9-4163-8FAF-A520A9BCF965}" presName="parentText" presStyleLbl="node1" presStyleIdx="1" presStyleCnt="2" custScaleY="80878">
        <dgm:presLayoutVars>
          <dgm:chMax val="0"/>
          <dgm:bulletEnabled val="1"/>
        </dgm:presLayoutVars>
      </dgm:prSet>
      <dgm:spPr/>
      <dgm:t>
        <a:bodyPr/>
        <a:lstStyle/>
        <a:p>
          <a:endParaRPr lang="en-US"/>
        </a:p>
      </dgm:t>
    </dgm:pt>
    <dgm:pt modelId="{3B94138A-0595-4B68-A189-2F7F4CF45CFA}" type="pres">
      <dgm:prSet presAssocID="{256E4A4C-94A9-4163-8FAF-A520A9BCF965}" presName="childText" presStyleLbl="revTx" presStyleIdx="1" presStyleCnt="2">
        <dgm:presLayoutVars>
          <dgm:bulletEnabled val="1"/>
        </dgm:presLayoutVars>
      </dgm:prSet>
      <dgm:spPr/>
      <dgm:t>
        <a:bodyPr/>
        <a:lstStyle/>
        <a:p>
          <a:endParaRPr lang="en-US"/>
        </a:p>
      </dgm:t>
    </dgm:pt>
  </dgm:ptLst>
  <dgm:cxnLst>
    <dgm:cxn modelId="{A419C48E-094D-45FD-848E-D4430AEBFE24}" type="presOf" srcId="{8D7CC7BB-831C-4989-BD84-11376A311604}" destId="{3B94138A-0595-4B68-A189-2F7F4CF45CFA}" srcOrd="0" destOrd="7" presId="urn:microsoft.com/office/officeart/2005/8/layout/vList2"/>
    <dgm:cxn modelId="{B2C51726-FE74-4F39-AB6E-C069A45BCA07}" srcId="{256E4A4C-94A9-4163-8FAF-A520A9BCF965}" destId="{85AE8416-5FEA-4989-B3FB-49AF2E849F59}" srcOrd="6" destOrd="0" parTransId="{13230A71-EDEA-4E1F-9EF9-390D79D1B6DB}" sibTransId="{AA7C06F2-3A96-4B6B-912D-CD9D3D4C8AC1}"/>
    <dgm:cxn modelId="{B73A3689-50D3-4730-87BD-DC56C550170C}" type="presOf" srcId="{61D35B22-846E-475B-A7B6-3ABD0E90B348}" destId="{3B94138A-0595-4B68-A189-2F7F4CF45CFA}" srcOrd="0" destOrd="2" presId="urn:microsoft.com/office/officeart/2005/8/layout/vList2"/>
    <dgm:cxn modelId="{34090EA0-8DA7-4618-88A4-45785905F693}" srcId="{256E4A4C-94A9-4163-8FAF-A520A9BCF965}" destId="{4D6377EF-CC0E-43F3-879D-E658839E14FA}" srcOrd="3" destOrd="0" parTransId="{C8FE65E4-F45E-4035-BBEC-FD46CA36B0AA}" sibTransId="{AD84C1E4-C80B-46B6-ACD2-E66A4E0F8B3F}"/>
    <dgm:cxn modelId="{4965EB3F-A6F7-43F8-AF3A-6A9B53A00911}" srcId="{256E4A4C-94A9-4163-8FAF-A520A9BCF965}" destId="{90FE5EFF-2EAB-4766-9EFA-74C5776309CA}" srcOrd="4" destOrd="0" parTransId="{0353277A-70B1-4B2F-BF03-BF30A6B90365}" sibTransId="{80607B8C-4B99-4DD0-A495-7462E3661F38}"/>
    <dgm:cxn modelId="{14ED8408-1CAD-435F-A0C0-18A663D0F242}" srcId="{4205DAED-8DB5-4C55-B65F-57C048C6F6A3}" destId="{0ADA5642-5F09-4253-ABBA-00461FB01158}" srcOrd="0" destOrd="0" parTransId="{0C50B436-AF91-405D-99F8-A8C06AE5EFE3}" sibTransId="{AE2709A0-72DE-4985-B94D-56D631D39358}"/>
    <dgm:cxn modelId="{5815452C-341D-45DC-BCF5-5FFBD884C944}" type="presOf" srcId="{4205DAED-8DB5-4C55-B65F-57C048C6F6A3}" destId="{2DEE1C09-8585-42C0-B267-EA49C6B0082D}" srcOrd="0" destOrd="0" presId="urn:microsoft.com/office/officeart/2005/8/layout/vList2"/>
    <dgm:cxn modelId="{0D5F9A8A-6886-4D7F-855B-F952EE5C6211}" type="presOf" srcId="{2193AC37-AE69-4268-A2BB-6E37D072C2F3}" destId="{3B94138A-0595-4B68-A189-2F7F4CF45CFA}" srcOrd="0" destOrd="1" presId="urn:microsoft.com/office/officeart/2005/8/layout/vList2"/>
    <dgm:cxn modelId="{7E3E9254-18EF-4BC6-98DD-9DB41306FA37}" srcId="{EB4465FE-0735-4D93-8F22-DA3D314DAE83}" destId="{256E4A4C-94A9-4163-8FAF-A520A9BCF965}" srcOrd="1" destOrd="0" parTransId="{08C5694A-4D64-4AB8-911A-68DF5D727445}" sibTransId="{549855DB-EB03-4AD1-BCB7-36BF7F08C55F}"/>
    <dgm:cxn modelId="{6685B038-8226-4B6B-8DD4-69632AB870E6}" type="presOf" srcId="{256E4A4C-94A9-4163-8FAF-A520A9BCF965}" destId="{E509B8D6-1ADB-4A2A-BE2A-B73A33943F78}" srcOrd="0" destOrd="0" presId="urn:microsoft.com/office/officeart/2005/8/layout/vList2"/>
    <dgm:cxn modelId="{B8B92FCB-51BE-4FDF-BD61-E7E81D651FA0}" type="presOf" srcId="{9DC5D33D-8E7F-4835-87FB-90599836F338}" destId="{3B94138A-0595-4B68-A189-2F7F4CF45CFA}" srcOrd="0" destOrd="0" presId="urn:microsoft.com/office/officeart/2005/8/layout/vList2"/>
    <dgm:cxn modelId="{F916618F-6DB5-4707-A25D-C899CC6CB61D}" srcId="{EB4465FE-0735-4D93-8F22-DA3D314DAE83}" destId="{4205DAED-8DB5-4C55-B65F-57C048C6F6A3}" srcOrd="0" destOrd="0" parTransId="{40377357-1386-40A2-B16C-5B666DF70181}" sibTransId="{EAC2974A-0493-4309-8732-B42FD2DFF222}"/>
    <dgm:cxn modelId="{884B4A66-BD29-41AE-9F90-62BD617A6686}" type="presOf" srcId="{EB4465FE-0735-4D93-8F22-DA3D314DAE83}" destId="{4B6376E2-0192-4B81-9CFE-9072576B8E3A}" srcOrd="0" destOrd="0" presId="urn:microsoft.com/office/officeart/2005/8/layout/vList2"/>
    <dgm:cxn modelId="{D7745F36-6E74-4590-81EE-EBCF4C92AEC2}" type="presOf" srcId="{F736AF70-83B7-4210-8425-CD09F487DF82}" destId="{3B94138A-0595-4B68-A189-2F7F4CF45CFA}" srcOrd="0" destOrd="5" presId="urn:microsoft.com/office/officeart/2005/8/layout/vList2"/>
    <dgm:cxn modelId="{E40C2D2E-B143-4301-9B0C-70737960B248}" srcId="{256E4A4C-94A9-4163-8FAF-A520A9BCF965}" destId="{F736AF70-83B7-4210-8425-CD09F487DF82}" srcOrd="5" destOrd="0" parTransId="{D57EA6CC-E050-4E34-9F61-9EF0C49467BB}" sibTransId="{EF0FB1A9-07CB-4419-81FD-F0DB7C39F66A}"/>
    <dgm:cxn modelId="{A6390A4A-A234-4D96-82FB-4AABDED1D479}" type="presOf" srcId="{85AE8416-5FEA-4989-B3FB-49AF2E849F59}" destId="{3B94138A-0595-4B68-A189-2F7F4CF45CFA}" srcOrd="0" destOrd="6" presId="urn:microsoft.com/office/officeart/2005/8/layout/vList2"/>
    <dgm:cxn modelId="{9BBBF46C-4849-43C1-8347-24D30DCF6468}" srcId="{256E4A4C-94A9-4163-8FAF-A520A9BCF965}" destId="{8D7CC7BB-831C-4989-BD84-11376A311604}" srcOrd="7" destOrd="0" parTransId="{484568F4-3E1C-431E-A142-D7C9A7EBE13F}" sibTransId="{0FBF4C22-B515-4231-9497-DA83E90F6FA2}"/>
    <dgm:cxn modelId="{54A6A878-FE91-440D-82CD-460DFFB4D799}" type="presOf" srcId="{4D6377EF-CC0E-43F3-879D-E658839E14FA}" destId="{3B94138A-0595-4B68-A189-2F7F4CF45CFA}" srcOrd="0" destOrd="3" presId="urn:microsoft.com/office/officeart/2005/8/layout/vList2"/>
    <dgm:cxn modelId="{B59567E8-66DC-40F5-BC62-059B03E3CF5F}" type="presOf" srcId="{90FE5EFF-2EAB-4766-9EFA-74C5776309CA}" destId="{3B94138A-0595-4B68-A189-2F7F4CF45CFA}" srcOrd="0" destOrd="4" presId="urn:microsoft.com/office/officeart/2005/8/layout/vList2"/>
    <dgm:cxn modelId="{6023C293-E024-4AA5-B7E1-C286C5E4AA58}" srcId="{256E4A4C-94A9-4163-8FAF-A520A9BCF965}" destId="{2193AC37-AE69-4268-A2BB-6E37D072C2F3}" srcOrd="1" destOrd="0" parTransId="{FB8AB150-E729-41C2-97D3-84F1BA64FC1C}" sibTransId="{132707B0-463D-4409-9790-7CD8AB837AC2}"/>
    <dgm:cxn modelId="{2984F822-8C2E-4318-B665-15D87C562673}" srcId="{256E4A4C-94A9-4163-8FAF-A520A9BCF965}" destId="{61D35B22-846E-475B-A7B6-3ABD0E90B348}" srcOrd="2" destOrd="0" parTransId="{54C6DB07-23E8-43F4-B8CA-8F4563B2F656}" sibTransId="{AE33BA59-D78C-4B72-B01E-77C90122CFD4}"/>
    <dgm:cxn modelId="{010C08E6-D252-49E7-AA6C-6BEF49D32902}" srcId="{256E4A4C-94A9-4163-8FAF-A520A9BCF965}" destId="{9DC5D33D-8E7F-4835-87FB-90599836F338}" srcOrd="0" destOrd="0" parTransId="{AB256543-C6CA-4213-9423-C9D0B48CAB8F}" sibTransId="{45C35B90-EE8A-4226-A7E8-6283B2C40962}"/>
    <dgm:cxn modelId="{9CE0E11B-C56B-4FCD-9D10-44C9F28FE719}" type="presOf" srcId="{0ADA5642-5F09-4253-ABBA-00461FB01158}" destId="{F65FF5A5-2C67-42F3-A069-55F9EC93394F}" srcOrd="0" destOrd="0" presId="urn:microsoft.com/office/officeart/2005/8/layout/vList2"/>
    <dgm:cxn modelId="{1D9F1F53-4B49-495D-8EA4-590C0F26BA90}" type="presParOf" srcId="{4B6376E2-0192-4B81-9CFE-9072576B8E3A}" destId="{2DEE1C09-8585-42C0-B267-EA49C6B0082D}" srcOrd="0" destOrd="0" presId="urn:microsoft.com/office/officeart/2005/8/layout/vList2"/>
    <dgm:cxn modelId="{213BAE3B-B96A-4085-9576-2BDCACCC4E63}" type="presParOf" srcId="{4B6376E2-0192-4B81-9CFE-9072576B8E3A}" destId="{F65FF5A5-2C67-42F3-A069-55F9EC93394F}" srcOrd="1" destOrd="0" presId="urn:microsoft.com/office/officeart/2005/8/layout/vList2"/>
    <dgm:cxn modelId="{957C1ACA-879D-4F6A-9205-4F54270E7FB2}" type="presParOf" srcId="{4B6376E2-0192-4B81-9CFE-9072576B8E3A}" destId="{E509B8D6-1ADB-4A2A-BE2A-B73A33943F78}" srcOrd="2" destOrd="0" presId="urn:microsoft.com/office/officeart/2005/8/layout/vList2"/>
    <dgm:cxn modelId="{759D0B8C-77CC-4E6C-850C-3E9376E62BD6}" type="presParOf" srcId="{4B6376E2-0192-4B81-9CFE-9072576B8E3A}" destId="{3B94138A-0595-4B68-A189-2F7F4CF45CFA}" srcOrd="3"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1D379CE-DD82-4DD6-A892-ACA1F1D368DF}"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C5CE12C6-EA66-44BC-B768-88F4DB6BD161}">
      <dgm:prSet phldrT="[Text]"/>
      <dgm:spPr>
        <a:solidFill>
          <a:schemeClr val="tx1"/>
        </a:solidFill>
      </dgm:spPr>
      <dgm:t>
        <a:bodyPr/>
        <a:lstStyle/>
        <a:p>
          <a:r>
            <a:rPr lang="en-US" b="1" dirty="0">
              <a:latin typeface="Arial" panose="020B0604020202020204" pitchFamily="34" charset="0"/>
              <a:cs typeface="Arial" panose="020B0604020202020204" pitchFamily="34" charset="0"/>
            </a:rPr>
            <a:t>Academic Success T</a:t>
          </a:r>
          <a:r>
            <a:rPr lang="en-US" b="1" dirty="0">
              <a:solidFill>
                <a:schemeClr val="bg1"/>
              </a:solidFill>
              <a:latin typeface="Arial" panose="020B0604020202020204" pitchFamily="34" charset="0"/>
              <a:cs typeface="Arial" panose="020B0604020202020204" pitchFamily="34" charset="0"/>
            </a:rPr>
            <a:t>eam</a:t>
          </a:r>
          <a:endParaRPr lang="en-US" b="1" dirty="0">
            <a:solidFill>
              <a:schemeClr val="bg1"/>
            </a:solidFill>
          </a:endParaRPr>
        </a:p>
      </dgm:t>
    </dgm:pt>
    <dgm:pt modelId="{0FC7C793-E443-4251-B05B-A88F69492BE8}" type="parTrans" cxnId="{F7FAAFAF-F66F-49F1-889F-57F25231CB06}">
      <dgm:prSet/>
      <dgm:spPr/>
      <dgm:t>
        <a:bodyPr/>
        <a:lstStyle/>
        <a:p>
          <a:endParaRPr lang="en-US"/>
        </a:p>
      </dgm:t>
    </dgm:pt>
    <dgm:pt modelId="{6B5780D3-66E6-400C-BDC8-FDC030B6F634}" type="sibTrans" cxnId="{F7FAAFAF-F66F-49F1-889F-57F25231CB06}">
      <dgm:prSet/>
      <dgm:spPr/>
      <dgm:t>
        <a:bodyPr/>
        <a:lstStyle/>
        <a:p>
          <a:endParaRPr lang="en-US"/>
        </a:p>
      </dgm:t>
    </dgm:pt>
    <dgm:pt modelId="{6B9BC4B6-5F33-42CA-A5D3-CF9BEE6D2C6F}">
      <dgm:prSet custT="1"/>
      <dgm:spPr>
        <a:solidFill>
          <a:schemeClr val="tx1"/>
        </a:solidFill>
      </dgm:spPr>
      <dgm:t>
        <a:bodyPr/>
        <a:lstStyle/>
        <a:p>
          <a:r>
            <a:rPr lang="en-US" sz="2900" b="1" dirty="0">
              <a:latin typeface="Arial" panose="020B0604020202020204" pitchFamily="34" charset="0"/>
              <a:cs typeface="Arial" panose="020B0604020202020204" pitchFamily="34" charset="0"/>
            </a:rPr>
            <a:t>Inst. Research</a:t>
          </a:r>
          <a:br>
            <a:rPr lang="en-US" sz="2900" b="1" dirty="0">
              <a:latin typeface="Arial" panose="020B0604020202020204" pitchFamily="34" charset="0"/>
              <a:cs typeface="Arial" panose="020B0604020202020204" pitchFamily="34" charset="0"/>
            </a:rPr>
          </a:br>
          <a:r>
            <a:rPr lang="en-US" sz="2000" b="0" dirty="0">
              <a:latin typeface="Arial" panose="020B0604020202020204" pitchFamily="34" charset="0"/>
              <a:cs typeface="Arial" panose="020B0604020202020204" pitchFamily="34" charset="0"/>
            </a:rPr>
            <a:t>- Expansion</a:t>
          </a:r>
          <a:br>
            <a:rPr lang="en-US" sz="2000" b="0" dirty="0">
              <a:latin typeface="Arial" panose="020B0604020202020204" pitchFamily="34" charset="0"/>
              <a:cs typeface="Arial" panose="020B0604020202020204" pitchFamily="34" charset="0"/>
            </a:rPr>
          </a:br>
          <a:r>
            <a:rPr lang="en-US" sz="2000" b="0" dirty="0">
              <a:latin typeface="Arial" panose="020B0604020202020204" pitchFamily="34" charset="0"/>
              <a:cs typeface="Arial" panose="020B0604020202020204" pitchFamily="34" charset="0"/>
            </a:rPr>
            <a:t>- New mission</a:t>
          </a:r>
          <a:endParaRPr lang="en-US" sz="2000" dirty="0">
            <a:latin typeface="Arial" panose="020B0604020202020204" pitchFamily="34" charset="0"/>
            <a:cs typeface="Arial" panose="020B0604020202020204" pitchFamily="34" charset="0"/>
          </a:endParaRPr>
        </a:p>
      </dgm:t>
    </dgm:pt>
    <dgm:pt modelId="{0E1E89FA-1C34-443E-A3F5-48B89CE2C283}" type="parTrans" cxnId="{40E800E7-B91B-47B2-993C-7D45B5DDEC6B}">
      <dgm:prSet/>
      <dgm:spPr/>
      <dgm:t>
        <a:bodyPr/>
        <a:lstStyle/>
        <a:p>
          <a:endParaRPr lang="en-US"/>
        </a:p>
      </dgm:t>
    </dgm:pt>
    <dgm:pt modelId="{5775AA6D-9442-4E1B-A41A-F00AB563EED7}" type="sibTrans" cxnId="{40E800E7-B91B-47B2-993C-7D45B5DDEC6B}">
      <dgm:prSet/>
      <dgm:spPr/>
      <dgm:t>
        <a:bodyPr/>
        <a:lstStyle/>
        <a:p>
          <a:endParaRPr lang="en-US"/>
        </a:p>
      </dgm:t>
    </dgm:pt>
    <dgm:pt modelId="{5C778A93-8BCD-4720-88BE-3EA4EE607406}">
      <dgm:prSet custT="1"/>
      <dgm:spPr>
        <a:solidFill>
          <a:schemeClr val="tx1"/>
        </a:solidFill>
      </dgm:spPr>
      <dgm:t>
        <a:bodyPr/>
        <a:lstStyle/>
        <a:p>
          <a:r>
            <a:rPr lang="en-US" sz="2900" b="1" dirty="0">
              <a:latin typeface="Arial" panose="020B0604020202020204" pitchFamily="34" charset="0"/>
              <a:cs typeface="Arial" panose="020B0604020202020204" pitchFamily="34" charset="0"/>
            </a:rPr>
            <a:t>Analytics</a:t>
          </a:r>
          <a:r>
            <a:rPr lang="en-US" sz="2900" dirty="0">
              <a:latin typeface="Arial" panose="020B0604020202020204" pitchFamily="34" charset="0"/>
              <a:cs typeface="Arial" panose="020B0604020202020204" pitchFamily="34" charset="0"/>
            </a:rPr>
            <a:t/>
          </a:r>
          <a:br>
            <a:rPr lang="en-US" sz="29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In-house</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-3</a:t>
          </a:r>
          <a:r>
            <a:rPr lang="en-US" sz="2000" baseline="30000" dirty="0">
              <a:latin typeface="Arial" panose="020B0604020202020204" pitchFamily="34" charset="0"/>
              <a:cs typeface="Arial" panose="020B0604020202020204" pitchFamily="34" charset="0"/>
            </a:rPr>
            <a:t>rd</a:t>
          </a:r>
          <a:r>
            <a:rPr lang="en-US" sz="2000" dirty="0">
              <a:latin typeface="Arial" panose="020B0604020202020204" pitchFamily="34" charset="0"/>
              <a:cs typeface="Arial" panose="020B0604020202020204" pitchFamily="34" charset="0"/>
            </a:rPr>
            <a:t>-party</a:t>
          </a:r>
        </a:p>
      </dgm:t>
    </dgm:pt>
    <dgm:pt modelId="{6CF87255-F966-42EF-B188-9F94BF8E9499}" type="parTrans" cxnId="{CB7D90B5-963E-45B9-854E-D9696803D34D}">
      <dgm:prSet/>
      <dgm:spPr/>
      <dgm:t>
        <a:bodyPr/>
        <a:lstStyle/>
        <a:p>
          <a:endParaRPr lang="en-US"/>
        </a:p>
      </dgm:t>
    </dgm:pt>
    <dgm:pt modelId="{53FEB17B-2E53-4DDA-8B94-CAC777AE847B}" type="sibTrans" cxnId="{CB7D90B5-963E-45B9-854E-D9696803D34D}">
      <dgm:prSet/>
      <dgm:spPr/>
      <dgm:t>
        <a:bodyPr/>
        <a:lstStyle/>
        <a:p>
          <a:endParaRPr lang="en-US"/>
        </a:p>
      </dgm:t>
    </dgm:pt>
    <dgm:pt modelId="{D33AB2E1-FE4E-4800-A7F3-66F49162DA20}">
      <dgm:prSet/>
      <dgm:spPr>
        <a:solidFill>
          <a:schemeClr val="tx1"/>
        </a:solidFill>
      </dgm:spPr>
      <dgm:t>
        <a:bodyPr/>
        <a:lstStyle/>
        <a:p>
          <a:r>
            <a:rPr lang="en-US" b="1" dirty="0">
              <a:latin typeface="Arial" panose="020B0604020202020204" pitchFamily="34" charset="0"/>
              <a:cs typeface="Arial" panose="020B0604020202020204" pitchFamily="34" charset="0"/>
            </a:rPr>
            <a:t>Academic Success and  Tutoring Center</a:t>
          </a:r>
        </a:p>
      </dgm:t>
    </dgm:pt>
    <dgm:pt modelId="{155A3A48-AB5E-44D0-A1A6-A5A1BAB66C51}" type="parTrans" cxnId="{7B664C29-F39B-48FB-9FBF-2A644F149C41}">
      <dgm:prSet/>
      <dgm:spPr/>
      <dgm:t>
        <a:bodyPr/>
        <a:lstStyle/>
        <a:p>
          <a:endParaRPr lang="en-US"/>
        </a:p>
      </dgm:t>
    </dgm:pt>
    <dgm:pt modelId="{886B4F24-59AD-47F6-818F-1C8F0E6959FD}" type="sibTrans" cxnId="{7B664C29-F39B-48FB-9FBF-2A644F149C41}">
      <dgm:prSet/>
      <dgm:spPr/>
      <dgm:t>
        <a:bodyPr/>
        <a:lstStyle/>
        <a:p>
          <a:endParaRPr lang="en-US"/>
        </a:p>
      </dgm:t>
    </dgm:pt>
    <dgm:pt modelId="{FB2E751E-E7A4-4620-8D67-B30EB86F4995}">
      <dgm:prSet custT="1"/>
      <dgm:spPr>
        <a:solidFill>
          <a:schemeClr val="tx1"/>
        </a:solidFill>
      </dgm:spPr>
      <dgm:t>
        <a:bodyPr/>
        <a:lstStyle/>
        <a:p>
          <a:r>
            <a:rPr lang="en-US" sz="2900" b="1" dirty="0">
              <a:latin typeface="Arial" panose="020B0604020202020204" pitchFamily="34" charset="0"/>
              <a:cs typeface="Arial" panose="020B0604020202020204" pitchFamily="34" charset="0"/>
            </a:rPr>
            <a:t>Policy reform</a:t>
          </a:r>
          <a:r>
            <a:rPr lang="en-US" sz="2900" dirty="0">
              <a:latin typeface="Arial" panose="020B0604020202020204" pitchFamily="34" charset="0"/>
              <a:cs typeface="Arial" panose="020B0604020202020204" pitchFamily="34" charset="0"/>
            </a:rPr>
            <a:t/>
          </a:r>
          <a:br>
            <a:rPr lang="en-US" sz="29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Class retake</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Registration expectations</a:t>
          </a:r>
          <a:endParaRPr lang="en-US" sz="2900" dirty="0">
            <a:latin typeface="Arial" panose="020B0604020202020204" pitchFamily="34" charset="0"/>
            <a:cs typeface="Arial" panose="020B0604020202020204" pitchFamily="34" charset="0"/>
          </a:endParaRPr>
        </a:p>
      </dgm:t>
    </dgm:pt>
    <dgm:pt modelId="{28B58EC5-187C-460F-A7DB-0253468DB136}" type="parTrans" cxnId="{24590DEA-AFB4-499A-B913-CDD1647CCA33}">
      <dgm:prSet/>
      <dgm:spPr/>
      <dgm:t>
        <a:bodyPr/>
        <a:lstStyle/>
        <a:p>
          <a:endParaRPr lang="en-US"/>
        </a:p>
      </dgm:t>
    </dgm:pt>
    <dgm:pt modelId="{980AD7CC-CC33-47E9-BFA8-E48B06B73F6C}" type="sibTrans" cxnId="{24590DEA-AFB4-499A-B913-CDD1647CCA33}">
      <dgm:prSet/>
      <dgm:spPr/>
      <dgm:t>
        <a:bodyPr/>
        <a:lstStyle/>
        <a:p>
          <a:endParaRPr lang="en-US"/>
        </a:p>
      </dgm:t>
    </dgm:pt>
    <dgm:pt modelId="{3A11340A-45E0-4FC4-BD58-1E8B5B225A9C}">
      <dgm:prSet custT="1"/>
      <dgm:spPr>
        <a:solidFill>
          <a:schemeClr val="tx1"/>
        </a:solidFill>
      </dgm:spPr>
      <dgm:t>
        <a:bodyPr/>
        <a:lstStyle/>
        <a:p>
          <a:r>
            <a:rPr lang="en-US" sz="2900" b="1" dirty="0">
              <a:latin typeface="Arial" panose="020B0604020202020204" pitchFamily="34" charset="0"/>
              <a:cs typeface="Arial" panose="020B0604020202020204" pitchFamily="34" charset="0"/>
            </a:rPr>
            <a:t>Finish in Four</a:t>
          </a:r>
          <a:br>
            <a:rPr lang="en-US" sz="2900" b="1"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Mini grants</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Student-facing app</a:t>
          </a:r>
        </a:p>
      </dgm:t>
    </dgm:pt>
    <dgm:pt modelId="{9327006F-97D7-4DE2-8817-52FA59AD944D}" type="parTrans" cxnId="{7D6190FB-520F-4C82-A640-F57912F36A32}">
      <dgm:prSet/>
      <dgm:spPr/>
      <dgm:t>
        <a:bodyPr/>
        <a:lstStyle/>
        <a:p>
          <a:endParaRPr lang="en-US"/>
        </a:p>
      </dgm:t>
    </dgm:pt>
    <dgm:pt modelId="{E3C8B415-19F0-41E6-A7C7-2ED043B59205}" type="sibTrans" cxnId="{7D6190FB-520F-4C82-A640-F57912F36A32}">
      <dgm:prSet/>
      <dgm:spPr/>
      <dgm:t>
        <a:bodyPr/>
        <a:lstStyle/>
        <a:p>
          <a:endParaRPr lang="en-US"/>
        </a:p>
      </dgm:t>
    </dgm:pt>
    <dgm:pt modelId="{1684864C-D0F6-4C57-AEB9-50CEEF5E23E8}">
      <dgm:prSet custT="1"/>
      <dgm:spPr>
        <a:solidFill>
          <a:schemeClr val="tx1"/>
        </a:solidFill>
      </dgm:spPr>
      <dgm:t>
        <a:bodyPr/>
        <a:lstStyle/>
        <a:p>
          <a:r>
            <a:rPr lang="en-US" sz="2900" b="1" dirty="0">
              <a:latin typeface="Arial" panose="020B0604020202020204" pitchFamily="34" charset="0"/>
              <a:cs typeface="Arial" panose="020B0604020202020204" pitchFamily="34" charset="0"/>
            </a:rPr>
            <a:t>Segmentation</a:t>
          </a:r>
          <a:r>
            <a:rPr lang="en-US" sz="2900" dirty="0">
              <a:latin typeface="Arial" panose="020B0604020202020204" pitchFamily="34" charset="0"/>
              <a:cs typeface="Arial" panose="020B0604020202020204" pitchFamily="34" charset="0"/>
            </a:rPr>
            <a:t/>
          </a:r>
          <a:br>
            <a:rPr lang="en-US" sz="29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Men</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GPA 2.0-2.5</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Behind in credits</a:t>
          </a:r>
        </a:p>
      </dgm:t>
    </dgm:pt>
    <dgm:pt modelId="{73474CF5-8B22-4EA2-BBEB-6E0A857B657A}" type="parTrans" cxnId="{42DFA2EA-D55A-4771-9FFA-CD4324217445}">
      <dgm:prSet/>
      <dgm:spPr/>
      <dgm:t>
        <a:bodyPr/>
        <a:lstStyle/>
        <a:p>
          <a:endParaRPr lang="en-US"/>
        </a:p>
      </dgm:t>
    </dgm:pt>
    <dgm:pt modelId="{324180CC-EBF1-4BDA-B287-0D9FCCD1EC8C}" type="sibTrans" cxnId="{42DFA2EA-D55A-4771-9FFA-CD4324217445}">
      <dgm:prSet/>
      <dgm:spPr/>
      <dgm:t>
        <a:bodyPr/>
        <a:lstStyle/>
        <a:p>
          <a:endParaRPr lang="en-US"/>
        </a:p>
      </dgm:t>
    </dgm:pt>
    <dgm:pt modelId="{232DA940-C93F-4EEE-8C79-40513AF66539}">
      <dgm:prSet custT="1"/>
      <dgm:spPr>
        <a:solidFill>
          <a:schemeClr val="tx1"/>
        </a:solidFill>
      </dgm:spPr>
      <dgm:t>
        <a:bodyPr/>
        <a:lstStyle/>
        <a:p>
          <a:r>
            <a:rPr lang="en-US" sz="2900" b="1" dirty="0">
              <a:latin typeface="Arial" panose="020B0604020202020204" pitchFamily="34" charset="0"/>
              <a:cs typeface="Arial" panose="020B0604020202020204" pitchFamily="34" charset="0"/>
            </a:rPr>
            <a:t>Advising</a:t>
          </a:r>
          <a:r>
            <a:rPr lang="en-US" sz="2900" dirty="0">
              <a:latin typeface="Arial" panose="020B0604020202020204" pitchFamily="34" charset="0"/>
              <a:cs typeface="Arial" panose="020B0604020202020204" pitchFamily="34" charset="0"/>
            </a:rPr>
            <a:t/>
          </a:r>
          <a:br>
            <a:rPr lang="en-US" sz="29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Expansion</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Focus on 3</a:t>
          </a:r>
          <a:r>
            <a:rPr lang="en-US" sz="2000" baseline="30000" dirty="0">
              <a:latin typeface="Arial" panose="020B0604020202020204" pitchFamily="34" charset="0"/>
              <a:cs typeface="Arial" panose="020B0604020202020204" pitchFamily="34" charset="0"/>
            </a:rPr>
            <a:t>rd</a:t>
          </a:r>
          <a:r>
            <a:rPr lang="en-US" sz="2000" dirty="0">
              <a:latin typeface="Arial" panose="020B0604020202020204" pitchFamily="34" charset="0"/>
              <a:cs typeface="Arial" panose="020B0604020202020204" pitchFamily="34" charset="0"/>
            </a:rPr>
            <a:t> &amp; 4</a:t>
          </a:r>
          <a:r>
            <a:rPr lang="en-US" sz="2000" baseline="30000" dirty="0">
              <a:latin typeface="Arial" panose="020B0604020202020204" pitchFamily="34" charset="0"/>
              <a:cs typeface="Arial" panose="020B0604020202020204" pitchFamily="34" charset="0"/>
            </a:rPr>
            <a:t>th</a:t>
          </a:r>
          <a:r>
            <a:rPr lang="en-US" sz="2000" dirty="0">
              <a:latin typeface="Arial" panose="020B0604020202020204" pitchFamily="34" charset="0"/>
              <a:cs typeface="Arial" panose="020B0604020202020204" pitchFamily="34" charset="0"/>
            </a:rPr>
            <a:t> yrs.</a:t>
          </a:r>
        </a:p>
      </dgm:t>
    </dgm:pt>
    <dgm:pt modelId="{9CC8C7CE-3F57-4879-B45C-B94092330E84}" type="parTrans" cxnId="{A51C4FD2-BD41-4CD3-8906-A61EC9A9A3DF}">
      <dgm:prSet/>
      <dgm:spPr/>
      <dgm:t>
        <a:bodyPr/>
        <a:lstStyle/>
        <a:p>
          <a:endParaRPr lang="en-US"/>
        </a:p>
      </dgm:t>
    </dgm:pt>
    <dgm:pt modelId="{BC7046CD-8AEF-437E-BD53-2BC5F9C47290}" type="sibTrans" cxnId="{A51C4FD2-BD41-4CD3-8906-A61EC9A9A3DF}">
      <dgm:prSet/>
      <dgm:spPr/>
      <dgm:t>
        <a:bodyPr/>
        <a:lstStyle/>
        <a:p>
          <a:endParaRPr lang="en-US"/>
        </a:p>
      </dgm:t>
    </dgm:pt>
    <dgm:pt modelId="{B220C0FF-600F-4276-9902-416B46CBD24C}">
      <dgm:prSet custT="1"/>
      <dgm:spPr>
        <a:solidFill>
          <a:schemeClr val="tx1"/>
        </a:solidFill>
      </dgm:spPr>
      <dgm:t>
        <a:bodyPr/>
        <a:lstStyle/>
        <a:p>
          <a:r>
            <a:rPr lang="en-US" sz="2900" b="1" dirty="0">
              <a:latin typeface="Arial" panose="020B0604020202020204" pitchFamily="34" charset="0"/>
              <a:cs typeface="Arial" panose="020B0604020202020204" pitchFamily="34" charset="0"/>
            </a:rPr>
            <a:t>Courses</a:t>
          </a:r>
          <a:br>
            <a:rPr lang="en-US" sz="2900" b="1" dirty="0">
              <a:latin typeface="Arial" panose="020B0604020202020204" pitchFamily="34" charset="0"/>
              <a:cs typeface="Arial" panose="020B0604020202020204" pitchFamily="34" charset="0"/>
            </a:rPr>
          </a:br>
          <a:r>
            <a:rPr lang="en-US" sz="2000" b="0" dirty="0">
              <a:latin typeface="Arial" panose="020B0604020202020204" pitchFamily="34" charset="0"/>
              <a:cs typeface="Arial" panose="020B0604020202020204" pitchFamily="34" charset="0"/>
            </a:rPr>
            <a:t>- Class availability</a:t>
          </a:r>
          <a:br>
            <a:rPr lang="en-US" sz="2000" b="0" dirty="0">
              <a:latin typeface="Arial" panose="020B0604020202020204" pitchFamily="34" charset="0"/>
              <a:cs typeface="Arial" panose="020B0604020202020204" pitchFamily="34" charset="0"/>
            </a:rPr>
          </a:br>
          <a:r>
            <a:rPr lang="en-US" sz="2000" b="0" dirty="0">
              <a:latin typeface="Arial" panose="020B0604020202020204" pitchFamily="34" charset="0"/>
              <a:cs typeface="Arial" panose="020B0604020202020204" pitchFamily="34" charset="0"/>
            </a:rPr>
            <a:t>- High DFW classes</a:t>
          </a:r>
        </a:p>
        <a:p>
          <a:r>
            <a:rPr lang="en-US" sz="2000" b="0" dirty="0">
              <a:latin typeface="Arial" panose="020B0604020202020204" pitchFamily="34" charset="0"/>
              <a:cs typeface="Arial" panose="020B0604020202020204" pitchFamily="34" charset="0"/>
            </a:rPr>
            <a:t>-UGPD Meeting</a:t>
          </a:r>
        </a:p>
      </dgm:t>
    </dgm:pt>
    <dgm:pt modelId="{9D530D0D-09FE-4E75-9E5E-613229D05F9A}" type="parTrans" cxnId="{B648A4C9-399A-4E15-81C1-024777000432}">
      <dgm:prSet/>
      <dgm:spPr/>
      <dgm:t>
        <a:bodyPr/>
        <a:lstStyle/>
        <a:p>
          <a:endParaRPr lang="en-US"/>
        </a:p>
      </dgm:t>
    </dgm:pt>
    <dgm:pt modelId="{2271FA86-4A65-4D6B-9293-9C73E7EFA70C}" type="sibTrans" cxnId="{B648A4C9-399A-4E15-81C1-024777000432}">
      <dgm:prSet/>
      <dgm:spPr/>
      <dgm:t>
        <a:bodyPr/>
        <a:lstStyle/>
        <a:p>
          <a:endParaRPr lang="en-US"/>
        </a:p>
      </dgm:t>
    </dgm:pt>
    <dgm:pt modelId="{C63F71DA-854F-4E8E-9E44-9E8634782E55}" type="pres">
      <dgm:prSet presAssocID="{C1D379CE-DD82-4DD6-A892-ACA1F1D368DF}" presName="diagram" presStyleCnt="0">
        <dgm:presLayoutVars>
          <dgm:dir/>
          <dgm:resizeHandles val="exact"/>
        </dgm:presLayoutVars>
      </dgm:prSet>
      <dgm:spPr/>
      <dgm:t>
        <a:bodyPr/>
        <a:lstStyle/>
        <a:p>
          <a:endParaRPr lang="en-US"/>
        </a:p>
      </dgm:t>
    </dgm:pt>
    <dgm:pt modelId="{BE6574BC-5F8E-48EE-ADE5-1555CE27D3F0}" type="pres">
      <dgm:prSet presAssocID="{C5CE12C6-EA66-44BC-B768-88F4DB6BD161}" presName="node" presStyleLbl="node1" presStyleIdx="0" presStyleCnt="9" custScaleX="125205">
        <dgm:presLayoutVars>
          <dgm:bulletEnabled val="1"/>
        </dgm:presLayoutVars>
      </dgm:prSet>
      <dgm:spPr/>
      <dgm:t>
        <a:bodyPr/>
        <a:lstStyle/>
        <a:p>
          <a:endParaRPr lang="en-US"/>
        </a:p>
      </dgm:t>
    </dgm:pt>
    <dgm:pt modelId="{B420E35F-83DF-4901-BF44-7E7131F7109B}" type="pres">
      <dgm:prSet presAssocID="{6B5780D3-66E6-400C-BDC8-FDC030B6F634}" presName="sibTrans" presStyleCnt="0"/>
      <dgm:spPr/>
    </dgm:pt>
    <dgm:pt modelId="{D153FBCE-4696-47F3-A92F-7404E97A36B3}" type="pres">
      <dgm:prSet presAssocID="{6B9BC4B6-5F33-42CA-A5D3-CF9BEE6D2C6F}" presName="node" presStyleLbl="node1" presStyleIdx="1" presStyleCnt="9" custScaleX="125205">
        <dgm:presLayoutVars>
          <dgm:bulletEnabled val="1"/>
        </dgm:presLayoutVars>
      </dgm:prSet>
      <dgm:spPr/>
      <dgm:t>
        <a:bodyPr/>
        <a:lstStyle/>
        <a:p>
          <a:endParaRPr lang="en-US"/>
        </a:p>
      </dgm:t>
    </dgm:pt>
    <dgm:pt modelId="{D885B406-CEDA-441F-A05E-7ED0BD0776CE}" type="pres">
      <dgm:prSet presAssocID="{5775AA6D-9442-4E1B-A41A-F00AB563EED7}" presName="sibTrans" presStyleCnt="0"/>
      <dgm:spPr/>
    </dgm:pt>
    <dgm:pt modelId="{CBB1CA01-0642-4EEB-8CB9-1C809DF6E210}" type="pres">
      <dgm:prSet presAssocID="{5C778A93-8BCD-4720-88BE-3EA4EE607406}" presName="node" presStyleLbl="node1" presStyleIdx="2" presStyleCnt="9" custScaleX="125205">
        <dgm:presLayoutVars>
          <dgm:bulletEnabled val="1"/>
        </dgm:presLayoutVars>
      </dgm:prSet>
      <dgm:spPr/>
      <dgm:t>
        <a:bodyPr/>
        <a:lstStyle/>
        <a:p>
          <a:endParaRPr lang="en-US"/>
        </a:p>
      </dgm:t>
    </dgm:pt>
    <dgm:pt modelId="{9CDA2980-F690-4954-A028-1DA500934B2F}" type="pres">
      <dgm:prSet presAssocID="{53FEB17B-2E53-4DDA-8B94-CAC777AE847B}" presName="sibTrans" presStyleCnt="0"/>
      <dgm:spPr/>
    </dgm:pt>
    <dgm:pt modelId="{249A7032-F629-4B74-9182-80A86D202070}" type="pres">
      <dgm:prSet presAssocID="{D33AB2E1-FE4E-4800-A7F3-66F49162DA20}" presName="node" presStyleLbl="node1" presStyleIdx="3" presStyleCnt="9" custScaleX="125205">
        <dgm:presLayoutVars>
          <dgm:bulletEnabled val="1"/>
        </dgm:presLayoutVars>
      </dgm:prSet>
      <dgm:spPr/>
      <dgm:t>
        <a:bodyPr/>
        <a:lstStyle/>
        <a:p>
          <a:endParaRPr lang="en-US"/>
        </a:p>
      </dgm:t>
    </dgm:pt>
    <dgm:pt modelId="{94246508-0303-462D-B9A8-307522661F88}" type="pres">
      <dgm:prSet presAssocID="{886B4F24-59AD-47F6-818F-1C8F0E6959FD}" presName="sibTrans" presStyleCnt="0"/>
      <dgm:spPr/>
    </dgm:pt>
    <dgm:pt modelId="{7191E684-499B-4A4A-A116-E7462075B74A}" type="pres">
      <dgm:prSet presAssocID="{FB2E751E-E7A4-4620-8D67-B30EB86F4995}" presName="node" presStyleLbl="node1" presStyleIdx="4" presStyleCnt="9" custScaleX="125205">
        <dgm:presLayoutVars>
          <dgm:bulletEnabled val="1"/>
        </dgm:presLayoutVars>
      </dgm:prSet>
      <dgm:spPr/>
      <dgm:t>
        <a:bodyPr/>
        <a:lstStyle/>
        <a:p>
          <a:endParaRPr lang="en-US"/>
        </a:p>
      </dgm:t>
    </dgm:pt>
    <dgm:pt modelId="{AB4FF2BD-0258-44E5-AED1-110BDFCC9AAA}" type="pres">
      <dgm:prSet presAssocID="{980AD7CC-CC33-47E9-BFA8-E48B06B73F6C}" presName="sibTrans" presStyleCnt="0"/>
      <dgm:spPr/>
    </dgm:pt>
    <dgm:pt modelId="{B5A57BE2-9404-4E84-81F8-2E0B11216BD9}" type="pres">
      <dgm:prSet presAssocID="{3A11340A-45E0-4FC4-BD58-1E8B5B225A9C}" presName="node" presStyleLbl="node1" presStyleIdx="5" presStyleCnt="9" custScaleX="125205">
        <dgm:presLayoutVars>
          <dgm:bulletEnabled val="1"/>
        </dgm:presLayoutVars>
      </dgm:prSet>
      <dgm:spPr/>
      <dgm:t>
        <a:bodyPr/>
        <a:lstStyle/>
        <a:p>
          <a:endParaRPr lang="en-US"/>
        </a:p>
      </dgm:t>
    </dgm:pt>
    <dgm:pt modelId="{B07A90AA-8C06-42FF-8182-E887D94F4833}" type="pres">
      <dgm:prSet presAssocID="{E3C8B415-19F0-41E6-A7C7-2ED043B59205}" presName="sibTrans" presStyleCnt="0"/>
      <dgm:spPr/>
    </dgm:pt>
    <dgm:pt modelId="{A71665B3-A441-48C3-A100-325838B3A798}" type="pres">
      <dgm:prSet presAssocID="{1684864C-D0F6-4C57-AEB9-50CEEF5E23E8}" presName="node" presStyleLbl="node1" presStyleIdx="6" presStyleCnt="9" custScaleX="125205" custLinFactNeighborX="-1498" custLinFactNeighborY="19">
        <dgm:presLayoutVars>
          <dgm:bulletEnabled val="1"/>
        </dgm:presLayoutVars>
      </dgm:prSet>
      <dgm:spPr/>
      <dgm:t>
        <a:bodyPr/>
        <a:lstStyle/>
        <a:p>
          <a:endParaRPr lang="en-US"/>
        </a:p>
      </dgm:t>
    </dgm:pt>
    <dgm:pt modelId="{390520E5-4788-4D9B-B49F-FD0E7B94AD27}" type="pres">
      <dgm:prSet presAssocID="{324180CC-EBF1-4BDA-B287-0D9FCCD1EC8C}" presName="sibTrans" presStyleCnt="0"/>
      <dgm:spPr/>
    </dgm:pt>
    <dgm:pt modelId="{23009A91-4EEC-4235-8603-E4ACA15D0271}" type="pres">
      <dgm:prSet presAssocID="{232DA940-C93F-4EEE-8C79-40513AF66539}" presName="node" presStyleLbl="node1" presStyleIdx="7" presStyleCnt="9" custScaleX="125205">
        <dgm:presLayoutVars>
          <dgm:bulletEnabled val="1"/>
        </dgm:presLayoutVars>
      </dgm:prSet>
      <dgm:spPr/>
      <dgm:t>
        <a:bodyPr/>
        <a:lstStyle/>
        <a:p>
          <a:endParaRPr lang="en-US"/>
        </a:p>
      </dgm:t>
    </dgm:pt>
    <dgm:pt modelId="{12F2607C-8093-43FA-82B1-6BE28B8700B3}" type="pres">
      <dgm:prSet presAssocID="{BC7046CD-8AEF-437E-BD53-2BC5F9C47290}" presName="sibTrans" presStyleCnt="0"/>
      <dgm:spPr/>
    </dgm:pt>
    <dgm:pt modelId="{E35FF798-7F6B-4467-9C39-FB280032AABE}" type="pres">
      <dgm:prSet presAssocID="{B220C0FF-600F-4276-9902-416B46CBD24C}" presName="node" presStyleLbl="node1" presStyleIdx="8" presStyleCnt="9" custScaleX="125205">
        <dgm:presLayoutVars>
          <dgm:bulletEnabled val="1"/>
        </dgm:presLayoutVars>
      </dgm:prSet>
      <dgm:spPr/>
      <dgm:t>
        <a:bodyPr/>
        <a:lstStyle/>
        <a:p>
          <a:endParaRPr lang="en-US"/>
        </a:p>
      </dgm:t>
    </dgm:pt>
  </dgm:ptLst>
  <dgm:cxnLst>
    <dgm:cxn modelId="{7B664C29-F39B-48FB-9FBF-2A644F149C41}" srcId="{C1D379CE-DD82-4DD6-A892-ACA1F1D368DF}" destId="{D33AB2E1-FE4E-4800-A7F3-66F49162DA20}" srcOrd="3" destOrd="0" parTransId="{155A3A48-AB5E-44D0-A1A6-A5A1BAB66C51}" sibTransId="{886B4F24-59AD-47F6-818F-1C8F0E6959FD}"/>
    <dgm:cxn modelId="{40E800E7-B91B-47B2-993C-7D45B5DDEC6B}" srcId="{C1D379CE-DD82-4DD6-A892-ACA1F1D368DF}" destId="{6B9BC4B6-5F33-42CA-A5D3-CF9BEE6D2C6F}" srcOrd="1" destOrd="0" parTransId="{0E1E89FA-1C34-443E-A3F5-48B89CE2C283}" sibTransId="{5775AA6D-9442-4E1B-A41A-F00AB563EED7}"/>
    <dgm:cxn modelId="{A51C4FD2-BD41-4CD3-8906-A61EC9A9A3DF}" srcId="{C1D379CE-DD82-4DD6-A892-ACA1F1D368DF}" destId="{232DA940-C93F-4EEE-8C79-40513AF66539}" srcOrd="7" destOrd="0" parTransId="{9CC8C7CE-3F57-4879-B45C-B94092330E84}" sibTransId="{BC7046CD-8AEF-437E-BD53-2BC5F9C47290}"/>
    <dgm:cxn modelId="{AFFFA9FB-06FE-2B4E-AC9E-634E1470C589}" type="presOf" srcId="{1684864C-D0F6-4C57-AEB9-50CEEF5E23E8}" destId="{A71665B3-A441-48C3-A100-325838B3A798}" srcOrd="0" destOrd="0" presId="urn:microsoft.com/office/officeart/2005/8/layout/default"/>
    <dgm:cxn modelId="{95613840-BA3A-F942-B6B5-09499AF603F5}" type="presOf" srcId="{FB2E751E-E7A4-4620-8D67-B30EB86F4995}" destId="{7191E684-499B-4A4A-A116-E7462075B74A}" srcOrd="0" destOrd="0" presId="urn:microsoft.com/office/officeart/2005/8/layout/default"/>
    <dgm:cxn modelId="{F7FAAFAF-F66F-49F1-889F-57F25231CB06}" srcId="{C1D379CE-DD82-4DD6-A892-ACA1F1D368DF}" destId="{C5CE12C6-EA66-44BC-B768-88F4DB6BD161}" srcOrd="0" destOrd="0" parTransId="{0FC7C793-E443-4251-B05B-A88F69492BE8}" sibTransId="{6B5780D3-66E6-400C-BDC8-FDC030B6F634}"/>
    <dgm:cxn modelId="{CB7D90B5-963E-45B9-854E-D9696803D34D}" srcId="{C1D379CE-DD82-4DD6-A892-ACA1F1D368DF}" destId="{5C778A93-8BCD-4720-88BE-3EA4EE607406}" srcOrd="2" destOrd="0" parTransId="{6CF87255-F966-42EF-B188-9F94BF8E9499}" sibTransId="{53FEB17B-2E53-4DDA-8B94-CAC777AE847B}"/>
    <dgm:cxn modelId="{42DFA2EA-D55A-4771-9FFA-CD4324217445}" srcId="{C1D379CE-DD82-4DD6-A892-ACA1F1D368DF}" destId="{1684864C-D0F6-4C57-AEB9-50CEEF5E23E8}" srcOrd="6" destOrd="0" parTransId="{73474CF5-8B22-4EA2-BBEB-6E0A857B657A}" sibTransId="{324180CC-EBF1-4BDA-B287-0D9FCCD1EC8C}"/>
    <dgm:cxn modelId="{D81084B6-6BE3-CF44-92B0-D8039AC0F6A0}" type="presOf" srcId="{B220C0FF-600F-4276-9902-416B46CBD24C}" destId="{E35FF798-7F6B-4467-9C39-FB280032AABE}" srcOrd="0" destOrd="0" presId="urn:microsoft.com/office/officeart/2005/8/layout/default"/>
    <dgm:cxn modelId="{24590DEA-AFB4-499A-B913-CDD1647CCA33}" srcId="{C1D379CE-DD82-4DD6-A892-ACA1F1D368DF}" destId="{FB2E751E-E7A4-4620-8D67-B30EB86F4995}" srcOrd="4" destOrd="0" parTransId="{28B58EC5-187C-460F-A7DB-0253468DB136}" sibTransId="{980AD7CC-CC33-47E9-BFA8-E48B06B73F6C}"/>
    <dgm:cxn modelId="{E687D9A2-8D1D-B24B-BDE9-E82AFEE4313D}" type="presOf" srcId="{232DA940-C93F-4EEE-8C79-40513AF66539}" destId="{23009A91-4EEC-4235-8603-E4ACA15D0271}" srcOrd="0" destOrd="0" presId="urn:microsoft.com/office/officeart/2005/8/layout/default"/>
    <dgm:cxn modelId="{A6A74D96-BE25-BB43-8967-94D84941BAC9}" type="presOf" srcId="{6B9BC4B6-5F33-42CA-A5D3-CF9BEE6D2C6F}" destId="{D153FBCE-4696-47F3-A92F-7404E97A36B3}" srcOrd="0" destOrd="0" presId="urn:microsoft.com/office/officeart/2005/8/layout/default"/>
    <dgm:cxn modelId="{0B763286-E7F1-7C47-B7B7-D7998DFFF68E}" type="presOf" srcId="{D33AB2E1-FE4E-4800-A7F3-66F49162DA20}" destId="{249A7032-F629-4B74-9182-80A86D202070}" srcOrd="0" destOrd="0" presId="urn:microsoft.com/office/officeart/2005/8/layout/default"/>
    <dgm:cxn modelId="{24CD0F2D-2712-EA45-B7B5-D5993E06BA3E}" type="presOf" srcId="{C1D379CE-DD82-4DD6-A892-ACA1F1D368DF}" destId="{C63F71DA-854F-4E8E-9E44-9E8634782E55}" srcOrd="0" destOrd="0" presId="urn:microsoft.com/office/officeart/2005/8/layout/default"/>
    <dgm:cxn modelId="{AE976BDA-EAF9-7047-9D0C-B2B7663DF470}" type="presOf" srcId="{C5CE12C6-EA66-44BC-B768-88F4DB6BD161}" destId="{BE6574BC-5F8E-48EE-ADE5-1555CE27D3F0}" srcOrd="0" destOrd="0" presId="urn:microsoft.com/office/officeart/2005/8/layout/default"/>
    <dgm:cxn modelId="{B648A4C9-399A-4E15-81C1-024777000432}" srcId="{C1D379CE-DD82-4DD6-A892-ACA1F1D368DF}" destId="{B220C0FF-600F-4276-9902-416B46CBD24C}" srcOrd="8" destOrd="0" parTransId="{9D530D0D-09FE-4E75-9E5E-613229D05F9A}" sibTransId="{2271FA86-4A65-4D6B-9293-9C73E7EFA70C}"/>
    <dgm:cxn modelId="{7D6190FB-520F-4C82-A640-F57912F36A32}" srcId="{C1D379CE-DD82-4DD6-A892-ACA1F1D368DF}" destId="{3A11340A-45E0-4FC4-BD58-1E8B5B225A9C}" srcOrd="5" destOrd="0" parTransId="{9327006F-97D7-4DE2-8817-52FA59AD944D}" sibTransId="{E3C8B415-19F0-41E6-A7C7-2ED043B59205}"/>
    <dgm:cxn modelId="{0EF5C8D8-58FA-0F4C-9F11-EFA731BBD92B}" type="presOf" srcId="{5C778A93-8BCD-4720-88BE-3EA4EE607406}" destId="{CBB1CA01-0642-4EEB-8CB9-1C809DF6E210}" srcOrd="0" destOrd="0" presId="urn:microsoft.com/office/officeart/2005/8/layout/default"/>
    <dgm:cxn modelId="{DE97B8F8-FF39-8942-B618-B0B05FA668D0}" type="presOf" srcId="{3A11340A-45E0-4FC4-BD58-1E8B5B225A9C}" destId="{B5A57BE2-9404-4E84-81F8-2E0B11216BD9}" srcOrd="0" destOrd="0" presId="urn:microsoft.com/office/officeart/2005/8/layout/default"/>
    <dgm:cxn modelId="{1B48DBFC-A297-F841-BB50-E8A61296302A}" type="presParOf" srcId="{C63F71DA-854F-4E8E-9E44-9E8634782E55}" destId="{BE6574BC-5F8E-48EE-ADE5-1555CE27D3F0}" srcOrd="0" destOrd="0" presId="urn:microsoft.com/office/officeart/2005/8/layout/default"/>
    <dgm:cxn modelId="{8A46251B-4831-FC4F-AE1B-D50D85B2C835}" type="presParOf" srcId="{C63F71DA-854F-4E8E-9E44-9E8634782E55}" destId="{B420E35F-83DF-4901-BF44-7E7131F7109B}" srcOrd="1" destOrd="0" presId="urn:microsoft.com/office/officeart/2005/8/layout/default"/>
    <dgm:cxn modelId="{C77C331D-D032-9B4C-95AF-B845DBA6B64D}" type="presParOf" srcId="{C63F71DA-854F-4E8E-9E44-9E8634782E55}" destId="{D153FBCE-4696-47F3-A92F-7404E97A36B3}" srcOrd="2" destOrd="0" presId="urn:microsoft.com/office/officeart/2005/8/layout/default"/>
    <dgm:cxn modelId="{57D3BCFD-4920-F948-829B-4EDAE96DEC86}" type="presParOf" srcId="{C63F71DA-854F-4E8E-9E44-9E8634782E55}" destId="{D885B406-CEDA-441F-A05E-7ED0BD0776CE}" srcOrd="3" destOrd="0" presId="urn:microsoft.com/office/officeart/2005/8/layout/default"/>
    <dgm:cxn modelId="{B9F617D2-2860-F448-975B-C343BC229E7A}" type="presParOf" srcId="{C63F71DA-854F-4E8E-9E44-9E8634782E55}" destId="{CBB1CA01-0642-4EEB-8CB9-1C809DF6E210}" srcOrd="4" destOrd="0" presId="urn:microsoft.com/office/officeart/2005/8/layout/default"/>
    <dgm:cxn modelId="{11FB7DDB-2046-9F47-A440-B33D7ACEFE8A}" type="presParOf" srcId="{C63F71DA-854F-4E8E-9E44-9E8634782E55}" destId="{9CDA2980-F690-4954-A028-1DA500934B2F}" srcOrd="5" destOrd="0" presId="urn:microsoft.com/office/officeart/2005/8/layout/default"/>
    <dgm:cxn modelId="{8A7770B5-0C18-3748-8964-923EC4E6F723}" type="presParOf" srcId="{C63F71DA-854F-4E8E-9E44-9E8634782E55}" destId="{249A7032-F629-4B74-9182-80A86D202070}" srcOrd="6" destOrd="0" presId="urn:microsoft.com/office/officeart/2005/8/layout/default"/>
    <dgm:cxn modelId="{30A1EC14-AFF9-764B-A465-5F853B4FD1A0}" type="presParOf" srcId="{C63F71DA-854F-4E8E-9E44-9E8634782E55}" destId="{94246508-0303-462D-B9A8-307522661F88}" srcOrd="7" destOrd="0" presId="urn:microsoft.com/office/officeart/2005/8/layout/default"/>
    <dgm:cxn modelId="{7C9AC371-7236-2C4A-BFE4-12EB9F55197F}" type="presParOf" srcId="{C63F71DA-854F-4E8E-9E44-9E8634782E55}" destId="{7191E684-499B-4A4A-A116-E7462075B74A}" srcOrd="8" destOrd="0" presId="urn:microsoft.com/office/officeart/2005/8/layout/default"/>
    <dgm:cxn modelId="{EF5C2A7D-0F8E-B848-8788-23EE57A2F3E9}" type="presParOf" srcId="{C63F71DA-854F-4E8E-9E44-9E8634782E55}" destId="{AB4FF2BD-0258-44E5-AED1-110BDFCC9AAA}" srcOrd="9" destOrd="0" presId="urn:microsoft.com/office/officeart/2005/8/layout/default"/>
    <dgm:cxn modelId="{C14593FD-2FF6-6142-884A-45547B217E98}" type="presParOf" srcId="{C63F71DA-854F-4E8E-9E44-9E8634782E55}" destId="{B5A57BE2-9404-4E84-81F8-2E0B11216BD9}" srcOrd="10" destOrd="0" presId="urn:microsoft.com/office/officeart/2005/8/layout/default"/>
    <dgm:cxn modelId="{7F6EE290-E289-8D4F-8768-0999B396ACAB}" type="presParOf" srcId="{C63F71DA-854F-4E8E-9E44-9E8634782E55}" destId="{B07A90AA-8C06-42FF-8182-E887D94F4833}" srcOrd="11" destOrd="0" presId="urn:microsoft.com/office/officeart/2005/8/layout/default"/>
    <dgm:cxn modelId="{B5547A60-ECA6-4A4A-AE08-54AD29E432A4}" type="presParOf" srcId="{C63F71DA-854F-4E8E-9E44-9E8634782E55}" destId="{A71665B3-A441-48C3-A100-325838B3A798}" srcOrd="12" destOrd="0" presId="urn:microsoft.com/office/officeart/2005/8/layout/default"/>
    <dgm:cxn modelId="{253ADAD6-7B5C-0647-9BF8-485D9EFF587A}" type="presParOf" srcId="{C63F71DA-854F-4E8E-9E44-9E8634782E55}" destId="{390520E5-4788-4D9B-B49F-FD0E7B94AD27}" srcOrd="13" destOrd="0" presId="urn:microsoft.com/office/officeart/2005/8/layout/default"/>
    <dgm:cxn modelId="{CA8784AA-45CC-6C4A-B327-71B309C908DC}" type="presParOf" srcId="{C63F71DA-854F-4E8E-9E44-9E8634782E55}" destId="{23009A91-4EEC-4235-8603-E4ACA15D0271}" srcOrd="14" destOrd="0" presId="urn:microsoft.com/office/officeart/2005/8/layout/default"/>
    <dgm:cxn modelId="{CA9B3439-049F-0F44-B054-073483D128A5}" type="presParOf" srcId="{C63F71DA-854F-4E8E-9E44-9E8634782E55}" destId="{12F2607C-8093-43FA-82B1-6BE28B8700B3}" srcOrd="15" destOrd="0" presId="urn:microsoft.com/office/officeart/2005/8/layout/default"/>
    <dgm:cxn modelId="{D5250D9F-AEA9-D740-AA7F-4F4ADB82B300}" type="presParOf" srcId="{C63F71DA-854F-4E8E-9E44-9E8634782E55}" destId="{E35FF798-7F6B-4467-9C39-FB280032AABE}"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A706997-C5DD-4BEA-9EF5-A176E898886E}" type="doc">
      <dgm:prSet loTypeId="urn:microsoft.com/office/officeart/2005/8/layout/hList3" loCatId="list" qsTypeId="urn:microsoft.com/office/officeart/2005/8/quickstyle/simple1" qsCatId="simple" csTypeId="urn:microsoft.com/office/officeart/2005/8/colors/accent5_5" csCatId="accent5" phldr="1"/>
      <dgm:spPr/>
      <dgm:t>
        <a:bodyPr/>
        <a:lstStyle/>
        <a:p>
          <a:endParaRPr lang="en-US"/>
        </a:p>
      </dgm:t>
    </dgm:pt>
    <dgm:pt modelId="{75782D18-7784-4602-93E7-1184766F64F5}">
      <dgm:prSet phldrT="[Text]" custT="1"/>
      <dgm:spPr>
        <a:solidFill>
          <a:schemeClr val="accent5">
            <a:lumMod val="50000"/>
          </a:schemeClr>
        </a:solidFill>
      </dgm:spPr>
      <dgm:t>
        <a:bodyPr/>
        <a:lstStyle/>
        <a:p>
          <a:r>
            <a:rPr lang="en-US" sz="3600" b="1" dirty="0">
              <a:latin typeface="Arial" panose="020B0604020202020204" pitchFamily="34" charset="0"/>
              <a:cs typeface="Arial" panose="020B0604020202020204" pitchFamily="34" charset="0"/>
            </a:rPr>
            <a:t>Hybrid Advising Model</a:t>
          </a:r>
          <a:r>
            <a:rPr lang="en-US" sz="2400" dirty="0">
              <a:latin typeface="Arial" panose="020B0604020202020204" pitchFamily="34" charset="0"/>
              <a:cs typeface="Arial" panose="020B0604020202020204" pitchFamily="34" charset="0"/>
            </a:rPr>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Undergraduate Colleges | Academic and Transfer Advising Center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CEAS Student Services | Academic Departments</a:t>
          </a:r>
        </a:p>
      </dgm:t>
    </dgm:pt>
    <dgm:pt modelId="{92EDFB96-4C06-4FAC-B393-9E4551FED495}" type="parTrans" cxnId="{371558EC-286B-4D57-A261-53BD42C3AE34}">
      <dgm:prSet/>
      <dgm:spPr/>
      <dgm:t>
        <a:bodyPr/>
        <a:lstStyle/>
        <a:p>
          <a:endParaRPr lang="en-US" sz="2400">
            <a:latin typeface="Arial" panose="020B0604020202020204" pitchFamily="34" charset="0"/>
            <a:cs typeface="Arial" panose="020B0604020202020204" pitchFamily="34" charset="0"/>
          </a:endParaRPr>
        </a:p>
      </dgm:t>
    </dgm:pt>
    <dgm:pt modelId="{4C95A1AC-441C-4149-B676-CA2E31904739}" type="sibTrans" cxnId="{371558EC-286B-4D57-A261-53BD42C3AE34}">
      <dgm:prSet/>
      <dgm:spPr/>
      <dgm:t>
        <a:bodyPr/>
        <a:lstStyle/>
        <a:p>
          <a:endParaRPr lang="en-US" sz="2400">
            <a:latin typeface="Arial" panose="020B0604020202020204" pitchFamily="34" charset="0"/>
            <a:cs typeface="Arial" panose="020B0604020202020204" pitchFamily="34" charset="0"/>
          </a:endParaRPr>
        </a:p>
      </dgm:t>
    </dgm:pt>
    <dgm:pt modelId="{4EA01397-7698-4BE8-AAA8-3EC448198AD1}">
      <dgm:prSet custT="1"/>
      <dgm:spPr/>
      <dgm:t>
        <a:bodyPr/>
        <a:lstStyle/>
        <a:p>
          <a:r>
            <a:rPr lang="en-US" sz="2400" b="1" dirty="0">
              <a:latin typeface="Arial" panose="020B0604020202020204" pitchFamily="34" charset="0"/>
              <a:cs typeface="Arial" panose="020B0604020202020204" pitchFamily="34" charset="0"/>
            </a:rPr>
            <a:t>Educational Opportunity Program/</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Advancement on Individual Merit</a:t>
          </a:r>
        </a:p>
      </dgm:t>
    </dgm:pt>
    <dgm:pt modelId="{A03A8307-5662-48FC-A9B5-F447CDC50A9A}" type="parTrans" cxnId="{41470F72-4097-4964-A09D-928AB4F9473A}">
      <dgm:prSet/>
      <dgm:spPr/>
      <dgm:t>
        <a:bodyPr/>
        <a:lstStyle/>
        <a:p>
          <a:endParaRPr lang="en-US" sz="2400">
            <a:latin typeface="Arial" panose="020B0604020202020204" pitchFamily="34" charset="0"/>
            <a:cs typeface="Arial" panose="020B0604020202020204" pitchFamily="34" charset="0"/>
          </a:endParaRPr>
        </a:p>
      </dgm:t>
    </dgm:pt>
    <dgm:pt modelId="{E0C77117-DA6C-45B8-9FED-4C335A3437AE}" type="sibTrans" cxnId="{41470F72-4097-4964-A09D-928AB4F9473A}">
      <dgm:prSet/>
      <dgm:spPr/>
      <dgm:t>
        <a:bodyPr/>
        <a:lstStyle/>
        <a:p>
          <a:endParaRPr lang="en-US" sz="2400">
            <a:latin typeface="Arial" panose="020B0604020202020204" pitchFamily="34" charset="0"/>
            <a:cs typeface="Arial" panose="020B0604020202020204" pitchFamily="34" charset="0"/>
          </a:endParaRPr>
        </a:p>
      </dgm:t>
    </dgm:pt>
    <dgm:pt modelId="{9EAA6A2E-7725-4074-A69B-D7DA9A545216}">
      <dgm:prSet custT="1"/>
      <dgm:spPr/>
      <dgm:t>
        <a:bodyPr/>
        <a:lstStyle/>
        <a:p>
          <a:r>
            <a:rPr lang="en-US" sz="2400" b="1" dirty="0">
              <a:latin typeface="Arial" panose="020B0604020202020204" pitchFamily="34" charset="0"/>
              <a:cs typeface="Arial" panose="020B0604020202020204" pitchFamily="34" charset="0"/>
            </a:rPr>
            <a:t>University Honors Programs</a:t>
          </a:r>
          <a:r>
            <a:rPr lang="en-US" sz="2400" dirty="0">
              <a:latin typeface="Arial" panose="020B0604020202020204" pitchFamily="34" charset="0"/>
              <a:cs typeface="Arial" panose="020B0604020202020204" pitchFamily="34" charset="0"/>
            </a:rPr>
            <a:t/>
          </a:r>
          <a:br>
            <a:rPr lang="en-US" sz="24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 Honors College</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 University Scholars</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 WISE</a:t>
          </a:r>
        </a:p>
      </dgm:t>
    </dgm:pt>
    <dgm:pt modelId="{4D260225-0FBC-42CB-8E79-4F6AD795FE27}" type="parTrans" cxnId="{C3E035EA-6759-4E31-867B-159C4D8C1443}">
      <dgm:prSet/>
      <dgm:spPr/>
      <dgm:t>
        <a:bodyPr/>
        <a:lstStyle/>
        <a:p>
          <a:endParaRPr lang="en-US" sz="2400">
            <a:latin typeface="Arial" panose="020B0604020202020204" pitchFamily="34" charset="0"/>
            <a:cs typeface="Arial" panose="020B0604020202020204" pitchFamily="34" charset="0"/>
          </a:endParaRPr>
        </a:p>
      </dgm:t>
    </dgm:pt>
    <dgm:pt modelId="{A4E095D5-5B72-4100-9DDB-9A79659394F5}" type="sibTrans" cxnId="{C3E035EA-6759-4E31-867B-159C4D8C1443}">
      <dgm:prSet/>
      <dgm:spPr/>
      <dgm:t>
        <a:bodyPr/>
        <a:lstStyle/>
        <a:p>
          <a:endParaRPr lang="en-US" sz="2400">
            <a:latin typeface="Arial" panose="020B0604020202020204" pitchFamily="34" charset="0"/>
            <a:cs typeface="Arial" panose="020B0604020202020204" pitchFamily="34" charset="0"/>
          </a:endParaRPr>
        </a:p>
      </dgm:t>
    </dgm:pt>
    <dgm:pt modelId="{B3680AFC-B7B0-4A79-87BF-EB96B1AA9EF9}">
      <dgm:prSet custT="1"/>
      <dgm:spPr/>
      <dgm:t>
        <a:bodyPr/>
        <a:lstStyle/>
        <a:p>
          <a:r>
            <a:rPr lang="en-US" sz="2400" b="1" dirty="0">
              <a:latin typeface="Arial" panose="020B0604020202020204" pitchFamily="34" charset="0"/>
              <a:cs typeface="Arial" panose="020B0604020202020204" pitchFamily="34" charset="0"/>
            </a:rPr>
            <a:t>Navigate Platform</a:t>
          </a:r>
        </a:p>
      </dgm:t>
    </dgm:pt>
    <dgm:pt modelId="{FEF51632-3339-4607-A9A8-1BC5F7240673}" type="parTrans" cxnId="{E69A5148-7BF6-4AFE-87D0-C064CD1B6526}">
      <dgm:prSet/>
      <dgm:spPr/>
      <dgm:t>
        <a:bodyPr/>
        <a:lstStyle/>
        <a:p>
          <a:endParaRPr lang="en-US" sz="2400">
            <a:latin typeface="Arial" panose="020B0604020202020204" pitchFamily="34" charset="0"/>
            <a:cs typeface="Arial" panose="020B0604020202020204" pitchFamily="34" charset="0"/>
          </a:endParaRPr>
        </a:p>
      </dgm:t>
    </dgm:pt>
    <dgm:pt modelId="{38CB08EA-730E-4770-9BA0-5F5E9A1BF89F}" type="sibTrans" cxnId="{E69A5148-7BF6-4AFE-87D0-C064CD1B6526}">
      <dgm:prSet/>
      <dgm:spPr/>
      <dgm:t>
        <a:bodyPr/>
        <a:lstStyle/>
        <a:p>
          <a:endParaRPr lang="en-US" sz="2400">
            <a:latin typeface="Arial" panose="020B0604020202020204" pitchFamily="34" charset="0"/>
            <a:cs typeface="Arial" panose="020B0604020202020204" pitchFamily="34" charset="0"/>
          </a:endParaRPr>
        </a:p>
      </dgm:t>
    </dgm:pt>
    <dgm:pt modelId="{5986D479-99E0-4C1A-BFA9-738790B9B7B6}">
      <dgm:prSet custT="1"/>
      <dgm:spPr/>
      <dgm:t>
        <a:bodyPr/>
        <a:lstStyle/>
        <a:p>
          <a:r>
            <a:rPr lang="en-US" sz="2400" b="1" dirty="0">
              <a:latin typeface="Arial" panose="020B0604020202020204" pitchFamily="34" charset="0"/>
              <a:cs typeface="Arial" panose="020B0604020202020204" pitchFamily="34" charset="0"/>
            </a:rPr>
            <a:t>Pop-up Advising</a:t>
          </a:r>
        </a:p>
      </dgm:t>
    </dgm:pt>
    <dgm:pt modelId="{B82AE1AB-753A-4A0B-8157-F5A668BFDA12}" type="parTrans" cxnId="{42475CB2-0D50-4505-8EBF-54F16475DA95}">
      <dgm:prSet/>
      <dgm:spPr/>
      <dgm:t>
        <a:bodyPr/>
        <a:lstStyle/>
        <a:p>
          <a:endParaRPr lang="en-US" sz="2400">
            <a:latin typeface="Arial" panose="020B0604020202020204" pitchFamily="34" charset="0"/>
            <a:cs typeface="Arial" panose="020B0604020202020204" pitchFamily="34" charset="0"/>
          </a:endParaRPr>
        </a:p>
      </dgm:t>
    </dgm:pt>
    <dgm:pt modelId="{169AB802-40C0-4E36-BC20-555369004933}" type="sibTrans" cxnId="{42475CB2-0D50-4505-8EBF-54F16475DA95}">
      <dgm:prSet/>
      <dgm:spPr/>
      <dgm:t>
        <a:bodyPr/>
        <a:lstStyle/>
        <a:p>
          <a:endParaRPr lang="en-US" sz="2400">
            <a:latin typeface="Arial" panose="020B0604020202020204" pitchFamily="34" charset="0"/>
            <a:cs typeface="Arial" panose="020B0604020202020204" pitchFamily="34" charset="0"/>
          </a:endParaRPr>
        </a:p>
      </dgm:t>
    </dgm:pt>
    <dgm:pt modelId="{604A9981-CCD1-4339-AF3C-60C874DE5EC0}">
      <dgm:prSet custT="1"/>
      <dgm:spPr/>
      <dgm:t>
        <a:bodyPr/>
        <a:lstStyle/>
        <a:p>
          <a:r>
            <a:rPr lang="en-US" sz="2400" b="1" dirty="0">
              <a:latin typeface="Arial" panose="020B0604020202020204" pitchFamily="34" charset="0"/>
              <a:cs typeface="Arial" panose="020B0604020202020204" pitchFamily="34" charset="0"/>
            </a:rPr>
            <a:t>Student Success Website</a:t>
          </a:r>
        </a:p>
      </dgm:t>
    </dgm:pt>
    <dgm:pt modelId="{6EFCF6C5-255A-4C18-A698-6F8E3864076B}" type="parTrans" cxnId="{40A214D0-16B3-4F6B-9D07-3CE1C94D751E}">
      <dgm:prSet/>
      <dgm:spPr/>
      <dgm:t>
        <a:bodyPr/>
        <a:lstStyle/>
        <a:p>
          <a:endParaRPr lang="en-US" sz="2400">
            <a:latin typeface="Arial" panose="020B0604020202020204" pitchFamily="34" charset="0"/>
            <a:cs typeface="Arial" panose="020B0604020202020204" pitchFamily="34" charset="0"/>
          </a:endParaRPr>
        </a:p>
      </dgm:t>
    </dgm:pt>
    <dgm:pt modelId="{4636DB4B-7D43-4972-B7C8-86667C8E956D}" type="sibTrans" cxnId="{40A214D0-16B3-4F6B-9D07-3CE1C94D751E}">
      <dgm:prSet/>
      <dgm:spPr/>
      <dgm:t>
        <a:bodyPr/>
        <a:lstStyle/>
        <a:p>
          <a:endParaRPr lang="en-US" sz="2400">
            <a:latin typeface="Arial" panose="020B0604020202020204" pitchFamily="34" charset="0"/>
            <a:cs typeface="Arial" panose="020B0604020202020204" pitchFamily="34" charset="0"/>
          </a:endParaRPr>
        </a:p>
      </dgm:t>
    </dgm:pt>
    <dgm:pt modelId="{23BD5B84-9B3B-4FB6-A197-4A3437AE3E06}" type="pres">
      <dgm:prSet presAssocID="{3A706997-C5DD-4BEA-9EF5-A176E898886E}" presName="composite" presStyleCnt="0">
        <dgm:presLayoutVars>
          <dgm:chMax val="1"/>
          <dgm:dir/>
          <dgm:resizeHandles val="exact"/>
        </dgm:presLayoutVars>
      </dgm:prSet>
      <dgm:spPr/>
      <dgm:t>
        <a:bodyPr/>
        <a:lstStyle/>
        <a:p>
          <a:endParaRPr lang="en-US"/>
        </a:p>
      </dgm:t>
    </dgm:pt>
    <dgm:pt modelId="{EFDDC24E-60F6-4217-BCB4-ADDB880CD31F}" type="pres">
      <dgm:prSet presAssocID="{75782D18-7784-4602-93E7-1184766F64F5}" presName="roof" presStyleLbl="dkBgShp" presStyleIdx="0" presStyleCnt="2"/>
      <dgm:spPr/>
      <dgm:t>
        <a:bodyPr/>
        <a:lstStyle/>
        <a:p>
          <a:endParaRPr lang="en-US"/>
        </a:p>
      </dgm:t>
    </dgm:pt>
    <dgm:pt modelId="{F410F225-1D64-4451-8EA5-671EFCA593DB}" type="pres">
      <dgm:prSet presAssocID="{75782D18-7784-4602-93E7-1184766F64F5}" presName="pillars" presStyleCnt="0"/>
      <dgm:spPr/>
    </dgm:pt>
    <dgm:pt modelId="{B190FCEF-B383-4EF1-A673-0DAFA25779DC}" type="pres">
      <dgm:prSet presAssocID="{75782D18-7784-4602-93E7-1184766F64F5}" presName="pillar1" presStyleLbl="node1" presStyleIdx="0" presStyleCnt="5" custScaleX="116277">
        <dgm:presLayoutVars>
          <dgm:bulletEnabled val="1"/>
        </dgm:presLayoutVars>
      </dgm:prSet>
      <dgm:spPr/>
      <dgm:t>
        <a:bodyPr/>
        <a:lstStyle/>
        <a:p>
          <a:endParaRPr lang="en-US"/>
        </a:p>
      </dgm:t>
    </dgm:pt>
    <dgm:pt modelId="{56BD0E2D-D72C-4A91-A398-60A6AEAE15B3}" type="pres">
      <dgm:prSet presAssocID="{9EAA6A2E-7725-4074-A69B-D7DA9A545216}" presName="pillarX" presStyleLbl="node1" presStyleIdx="1" presStyleCnt="5" custScaleX="123973">
        <dgm:presLayoutVars>
          <dgm:bulletEnabled val="1"/>
        </dgm:presLayoutVars>
      </dgm:prSet>
      <dgm:spPr/>
      <dgm:t>
        <a:bodyPr/>
        <a:lstStyle/>
        <a:p>
          <a:endParaRPr lang="en-US"/>
        </a:p>
      </dgm:t>
    </dgm:pt>
    <dgm:pt modelId="{6893CC4A-F88A-4C87-9D5E-98D6249A8271}" type="pres">
      <dgm:prSet presAssocID="{B3680AFC-B7B0-4A79-87BF-EB96B1AA9EF9}" presName="pillarX" presStyleLbl="node1" presStyleIdx="2" presStyleCnt="5">
        <dgm:presLayoutVars>
          <dgm:bulletEnabled val="1"/>
        </dgm:presLayoutVars>
      </dgm:prSet>
      <dgm:spPr/>
      <dgm:t>
        <a:bodyPr/>
        <a:lstStyle/>
        <a:p>
          <a:endParaRPr lang="en-US"/>
        </a:p>
      </dgm:t>
    </dgm:pt>
    <dgm:pt modelId="{CC2D9238-D844-4838-8F69-EAE2888BC58F}" type="pres">
      <dgm:prSet presAssocID="{5986D479-99E0-4C1A-BFA9-738790B9B7B6}" presName="pillarX" presStyleLbl="node1" presStyleIdx="3" presStyleCnt="5">
        <dgm:presLayoutVars>
          <dgm:bulletEnabled val="1"/>
        </dgm:presLayoutVars>
      </dgm:prSet>
      <dgm:spPr/>
      <dgm:t>
        <a:bodyPr/>
        <a:lstStyle/>
        <a:p>
          <a:endParaRPr lang="en-US"/>
        </a:p>
      </dgm:t>
    </dgm:pt>
    <dgm:pt modelId="{796BC197-807C-478F-AACE-85F5032C312A}" type="pres">
      <dgm:prSet presAssocID="{604A9981-CCD1-4339-AF3C-60C874DE5EC0}" presName="pillarX" presStyleLbl="node1" presStyleIdx="4" presStyleCnt="5">
        <dgm:presLayoutVars>
          <dgm:bulletEnabled val="1"/>
        </dgm:presLayoutVars>
      </dgm:prSet>
      <dgm:spPr/>
      <dgm:t>
        <a:bodyPr/>
        <a:lstStyle/>
        <a:p>
          <a:endParaRPr lang="en-US"/>
        </a:p>
      </dgm:t>
    </dgm:pt>
    <dgm:pt modelId="{B3966D35-9181-4D46-BE07-C397CCC9A1E2}" type="pres">
      <dgm:prSet presAssocID="{75782D18-7784-4602-93E7-1184766F64F5}" presName="base" presStyleLbl="dkBgShp" presStyleIdx="1" presStyleCnt="2"/>
      <dgm:spPr>
        <a:solidFill>
          <a:schemeClr val="accent5">
            <a:lumMod val="50000"/>
          </a:schemeClr>
        </a:solidFill>
      </dgm:spPr>
    </dgm:pt>
  </dgm:ptLst>
  <dgm:cxnLst>
    <dgm:cxn modelId="{884A678A-E5C4-4BC6-9842-57935AF0643E}" type="presOf" srcId="{3A706997-C5DD-4BEA-9EF5-A176E898886E}" destId="{23BD5B84-9B3B-4FB6-A197-4A3437AE3E06}" srcOrd="0" destOrd="0" presId="urn:microsoft.com/office/officeart/2005/8/layout/hList3"/>
    <dgm:cxn modelId="{EA0237AA-F781-40CE-AB52-A809EDB100C1}" type="presOf" srcId="{604A9981-CCD1-4339-AF3C-60C874DE5EC0}" destId="{796BC197-807C-478F-AACE-85F5032C312A}" srcOrd="0" destOrd="0" presId="urn:microsoft.com/office/officeart/2005/8/layout/hList3"/>
    <dgm:cxn modelId="{40A214D0-16B3-4F6B-9D07-3CE1C94D751E}" srcId="{75782D18-7784-4602-93E7-1184766F64F5}" destId="{604A9981-CCD1-4339-AF3C-60C874DE5EC0}" srcOrd="4" destOrd="0" parTransId="{6EFCF6C5-255A-4C18-A698-6F8E3864076B}" sibTransId="{4636DB4B-7D43-4972-B7C8-86667C8E956D}"/>
    <dgm:cxn modelId="{371558EC-286B-4D57-A261-53BD42C3AE34}" srcId="{3A706997-C5DD-4BEA-9EF5-A176E898886E}" destId="{75782D18-7784-4602-93E7-1184766F64F5}" srcOrd="0" destOrd="0" parTransId="{92EDFB96-4C06-4FAC-B393-9E4551FED495}" sibTransId="{4C95A1AC-441C-4149-B676-CA2E31904739}"/>
    <dgm:cxn modelId="{536D31CB-1E19-4EB9-BF89-4CE356DEAD5C}" type="presOf" srcId="{75782D18-7784-4602-93E7-1184766F64F5}" destId="{EFDDC24E-60F6-4217-BCB4-ADDB880CD31F}" srcOrd="0" destOrd="0" presId="urn:microsoft.com/office/officeart/2005/8/layout/hList3"/>
    <dgm:cxn modelId="{42475CB2-0D50-4505-8EBF-54F16475DA95}" srcId="{75782D18-7784-4602-93E7-1184766F64F5}" destId="{5986D479-99E0-4C1A-BFA9-738790B9B7B6}" srcOrd="3" destOrd="0" parTransId="{B82AE1AB-753A-4A0B-8157-F5A668BFDA12}" sibTransId="{169AB802-40C0-4E36-BC20-555369004933}"/>
    <dgm:cxn modelId="{50992DAA-8603-416A-805C-6B213FA6FFFF}" type="presOf" srcId="{9EAA6A2E-7725-4074-A69B-D7DA9A545216}" destId="{56BD0E2D-D72C-4A91-A398-60A6AEAE15B3}" srcOrd="0" destOrd="0" presId="urn:microsoft.com/office/officeart/2005/8/layout/hList3"/>
    <dgm:cxn modelId="{EF88718E-A35C-40F5-A580-3775718FCBE1}" type="presOf" srcId="{4EA01397-7698-4BE8-AAA8-3EC448198AD1}" destId="{B190FCEF-B383-4EF1-A673-0DAFA25779DC}" srcOrd="0" destOrd="0" presId="urn:microsoft.com/office/officeart/2005/8/layout/hList3"/>
    <dgm:cxn modelId="{E69A5148-7BF6-4AFE-87D0-C064CD1B6526}" srcId="{75782D18-7784-4602-93E7-1184766F64F5}" destId="{B3680AFC-B7B0-4A79-87BF-EB96B1AA9EF9}" srcOrd="2" destOrd="0" parTransId="{FEF51632-3339-4607-A9A8-1BC5F7240673}" sibTransId="{38CB08EA-730E-4770-9BA0-5F5E9A1BF89F}"/>
    <dgm:cxn modelId="{41470F72-4097-4964-A09D-928AB4F9473A}" srcId="{75782D18-7784-4602-93E7-1184766F64F5}" destId="{4EA01397-7698-4BE8-AAA8-3EC448198AD1}" srcOrd="0" destOrd="0" parTransId="{A03A8307-5662-48FC-A9B5-F447CDC50A9A}" sibTransId="{E0C77117-DA6C-45B8-9FED-4C335A3437AE}"/>
    <dgm:cxn modelId="{C3E035EA-6759-4E31-867B-159C4D8C1443}" srcId="{75782D18-7784-4602-93E7-1184766F64F5}" destId="{9EAA6A2E-7725-4074-A69B-D7DA9A545216}" srcOrd="1" destOrd="0" parTransId="{4D260225-0FBC-42CB-8E79-4F6AD795FE27}" sibTransId="{A4E095D5-5B72-4100-9DDB-9A79659394F5}"/>
    <dgm:cxn modelId="{BC99F928-D842-40FB-907F-037310F3359E}" type="presOf" srcId="{5986D479-99E0-4C1A-BFA9-738790B9B7B6}" destId="{CC2D9238-D844-4838-8F69-EAE2888BC58F}" srcOrd="0" destOrd="0" presId="urn:microsoft.com/office/officeart/2005/8/layout/hList3"/>
    <dgm:cxn modelId="{D554F93B-0629-4956-AB71-CF0611E69E62}" type="presOf" srcId="{B3680AFC-B7B0-4A79-87BF-EB96B1AA9EF9}" destId="{6893CC4A-F88A-4C87-9D5E-98D6249A8271}" srcOrd="0" destOrd="0" presId="urn:microsoft.com/office/officeart/2005/8/layout/hList3"/>
    <dgm:cxn modelId="{DF5115CF-B59A-4D1F-A662-6BC75A41E417}" type="presParOf" srcId="{23BD5B84-9B3B-4FB6-A197-4A3437AE3E06}" destId="{EFDDC24E-60F6-4217-BCB4-ADDB880CD31F}" srcOrd="0" destOrd="0" presId="urn:microsoft.com/office/officeart/2005/8/layout/hList3"/>
    <dgm:cxn modelId="{9060B6F7-C6A5-4F96-82E9-909CF38ACA6C}" type="presParOf" srcId="{23BD5B84-9B3B-4FB6-A197-4A3437AE3E06}" destId="{F410F225-1D64-4451-8EA5-671EFCA593DB}" srcOrd="1" destOrd="0" presId="urn:microsoft.com/office/officeart/2005/8/layout/hList3"/>
    <dgm:cxn modelId="{1D93B8E7-8744-4180-BEC7-8205A7C56636}" type="presParOf" srcId="{F410F225-1D64-4451-8EA5-671EFCA593DB}" destId="{B190FCEF-B383-4EF1-A673-0DAFA25779DC}" srcOrd="0" destOrd="0" presId="urn:microsoft.com/office/officeart/2005/8/layout/hList3"/>
    <dgm:cxn modelId="{8F63E1C1-5F4A-4DA2-9157-9C22EBA2410D}" type="presParOf" srcId="{F410F225-1D64-4451-8EA5-671EFCA593DB}" destId="{56BD0E2D-D72C-4A91-A398-60A6AEAE15B3}" srcOrd="1" destOrd="0" presId="urn:microsoft.com/office/officeart/2005/8/layout/hList3"/>
    <dgm:cxn modelId="{1987903C-0D90-4D3A-B874-7AFC64F8AB8A}" type="presParOf" srcId="{F410F225-1D64-4451-8EA5-671EFCA593DB}" destId="{6893CC4A-F88A-4C87-9D5E-98D6249A8271}" srcOrd="2" destOrd="0" presId="urn:microsoft.com/office/officeart/2005/8/layout/hList3"/>
    <dgm:cxn modelId="{70E34BCB-5A66-45C3-A3C3-BA7C5ACDD3C3}" type="presParOf" srcId="{F410F225-1D64-4451-8EA5-671EFCA593DB}" destId="{CC2D9238-D844-4838-8F69-EAE2888BC58F}" srcOrd="3" destOrd="0" presId="urn:microsoft.com/office/officeart/2005/8/layout/hList3"/>
    <dgm:cxn modelId="{CAE95EFB-B5FE-42C1-A64A-E210F4517AB1}" type="presParOf" srcId="{F410F225-1D64-4451-8EA5-671EFCA593DB}" destId="{796BC197-807C-478F-AACE-85F5032C312A}" srcOrd="4" destOrd="0" presId="urn:microsoft.com/office/officeart/2005/8/layout/hList3"/>
    <dgm:cxn modelId="{B3272BCB-0656-422A-AF28-DD08B0A4A6F8}" type="presParOf" srcId="{23BD5B84-9B3B-4FB6-A197-4A3437AE3E06}" destId="{B3966D35-9181-4D46-BE07-C397CCC9A1E2}"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84A6EC1-1511-4C3E-91F2-3284C17C5880}" type="doc">
      <dgm:prSet loTypeId="urn:microsoft.com/office/officeart/2005/8/layout/vList4" loCatId="list" qsTypeId="urn:microsoft.com/office/officeart/2005/8/quickstyle/simple1" qsCatId="simple" csTypeId="urn:microsoft.com/office/officeart/2005/8/colors/accent0_3" csCatId="mainScheme" phldr="1"/>
      <dgm:spPr/>
      <dgm:t>
        <a:bodyPr/>
        <a:lstStyle/>
        <a:p>
          <a:endParaRPr lang="en-US"/>
        </a:p>
      </dgm:t>
    </dgm:pt>
    <dgm:pt modelId="{BE19C964-0154-4D18-9EC9-824F5AED12B9}">
      <dgm:prSet phldrT="[Text]"/>
      <dgm:spPr>
        <a:solidFill>
          <a:srgbClr val="881124"/>
        </a:solidFill>
      </dgm:spPr>
      <dgm:t>
        <a:bodyPr/>
        <a:lstStyle/>
        <a:p>
          <a:r>
            <a:rPr lang="en-US"/>
            <a:t>One-on-one and small group course-based tutoring, one-on-one skill-based tutoring, peer assisted learning (Supplemental Instruction), and public speaking courses</a:t>
          </a:r>
        </a:p>
      </dgm:t>
    </dgm:pt>
    <dgm:pt modelId="{02A39835-DC01-4501-9A72-D40E39FF45D0}" type="parTrans" cxnId="{525A09F7-6D66-49DA-9336-FA9D50F1AA2B}">
      <dgm:prSet/>
      <dgm:spPr/>
      <dgm:t>
        <a:bodyPr/>
        <a:lstStyle/>
        <a:p>
          <a:endParaRPr lang="en-US"/>
        </a:p>
      </dgm:t>
    </dgm:pt>
    <dgm:pt modelId="{B0329629-3E20-4F0D-97BD-A9BF6C1B25BA}" type="sibTrans" cxnId="{525A09F7-6D66-49DA-9336-FA9D50F1AA2B}">
      <dgm:prSet/>
      <dgm:spPr/>
      <dgm:t>
        <a:bodyPr/>
        <a:lstStyle/>
        <a:p>
          <a:endParaRPr lang="en-US"/>
        </a:p>
      </dgm:t>
    </dgm:pt>
    <dgm:pt modelId="{4674EFD1-6BD8-49ED-9D75-6A02FC800C57}">
      <dgm:prSet/>
      <dgm:spPr>
        <a:solidFill>
          <a:srgbClr val="881124"/>
        </a:solidFill>
      </dgm:spPr>
      <dgm:t>
        <a:bodyPr/>
        <a:lstStyle/>
        <a:p>
          <a:r>
            <a:rPr lang="en-US"/>
            <a:t>The Peer Academic Success Coaching (PASC) </a:t>
          </a:r>
          <a:endParaRPr lang="en-US" dirty="0"/>
        </a:p>
      </dgm:t>
    </dgm:pt>
    <dgm:pt modelId="{CF9F1C61-8B06-4FF0-B5C4-E8C13A85A4CC}" type="parTrans" cxnId="{6519CDE8-6D72-429B-B7FF-B349428F9376}">
      <dgm:prSet/>
      <dgm:spPr/>
      <dgm:t>
        <a:bodyPr/>
        <a:lstStyle/>
        <a:p>
          <a:endParaRPr lang="en-US"/>
        </a:p>
      </dgm:t>
    </dgm:pt>
    <dgm:pt modelId="{0D18201A-E479-4DC0-B0B6-418114B02574}" type="sibTrans" cxnId="{6519CDE8-6D72-429B-B7FF-B349428F9376}">
      <dgm:prSet/>
      <dgm:spPr/>
      <dgm:t>
        <a:bodyPr/>
        <a:lstStyle/>
        <a:p>
          <a:endParaRPr lang="en-US"/>
        </a:p>
      </dgm:t>
    </dgm:pt>
    <dgm:pt modelId="{A4AE9E47-12F5-4B94-8D12-CBC87876852C}">
      <dgm:prSet/>
      <dgm:spPr>
        <a:solidFill>
          <a:srgbClr val="881124"/>
        </a:solidFill>
      </dgm:spPr>
      <dgm:t>
        <a:bodyPr/>
        <a:lstStyle/>
        <a:p>
          <a:r>
            <a:rPr lang="en-US" dirty="0"/>
            <a:t>Star-NY Online Tutoring Service - Sunday - Thursday from 7pm - Midnight (last login is 11:30pm)</a:t>
          </a:r>
        </a:p>
      </dgm:t>
    </dgm:pt>
    <dgm:pt modelId="{FC0C8AAF-AF69-4831-9DE4-F56D90A09313}" type="parTrans" cxnId="{8C6DBD30-D5CE-4707-97ED-5A22ED31578E}">
      <dgm:prSet/>
      <dgm:spPr/>
      <dgm:t>
        <a:bodyPr/>
        <a:lstStyle/>
        <a:p>
          <a:endParaRPr lang="en-US"/>
        </a:p>
      </dgm:t>
    </dgm:pt>
    <dgm:pt modelId="{637DC8B9-D859-4837-8156-FFA6B5FD9D54}" type="sibTrans" cxnId="{8C6DBD30-D5CE-4707-97ED-5A22ED31578E}">
      <dgm:prSet/>
      <dgm:spPr/>
      <dgm:t>
        <a:bodyPr/>
        <a:lstStyle/>
        <a:p>
          <a:endParaRPr lang="en-US"/>
        </a:p>
      </dgm:t>
    </dgm:pt>
    <dgm:pt modelId="{C7AE674A-B773-482C-B390-98786C468408}" type="pres">
      <dgm:prSet presAssocID="{784A6EC1-1511-4C3E-91F2-3284C17C5880}" presName="linear" presStyleCnt="0">
        <dgm:presLayoutVars>
          <dgm:dir/>
          <dgm:resizeHandles val="exact"/>
        </dgm:presLayoutVars>
      </dgm:prSet>
      <dgm:spPr/>
      <dgm:t>
        <a:bodyPr/>
        <a:lstStyle/>
        <a:p>
          <a:endParaRPr lang="en-US"/>
        </a:p>
      </dgm:t>
    </dgm:pt>
    <dgm:pt modelId="{11D61B48-1CFB-485E-B46B-4C57DD2D156F}" type="pres">
      <dgm:prSet presAssocID="{BE19C964-0154-4D18-9EC9-824F5AED12B9}" presName="comp" presStyleCnt="0"/>
      <dgm:spPr/>
    </dgm:pt>
    <dgm:pt modelId="{65E42E32-EED3-4334-8850-F0906FC25691}" type="pres">
      <dgm:prSet presAssocID="{BE19C964-0154-4D18-9EC9-824F5AED12B9}" presName="box" presStyleLbl="node1" presStyleIdx="0" presStyleCnt="3"/>
      <dgm:spPr/>
      <dgm:t>
        <a:bodyPr/>
        <a:lstStyle/>
        <a:p>
          <a:endParaRPr lang="en-US"/>
        </a:p>
      </dgm:t>
    </dgm:pt>
    <dgm:pt modelId="{C1D15AB3-3E9D-4B48-98B7-BC7C9DB85103}" type="pres">
      <dgm:prSet presAssocID="{BE19C964-0154-4D18-9EC9-824F5AED12B9}" presName="img"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3000" b="-3000"/>
          </a:stretch>
        </a:blipFill>
      </dgm:spPr>
    </dgm:pt>
    <dgm:pt modelId="{14A18CCA-FE1A-4115-B79A-B758354333C7}" type="pres">
      <dgm:prSet presAssocID="{BE19C964-0154-4D18-9EC9-824F5AED12B9}" presName="text" presStyleLbl="node1" presStyleIdx="0" presStyleCnt="3">
        <dgm:presLayoutVars>
          <dgm:bulletEnabled val="1"/>
        </dgm:presLayoutVars>
      </dgm:prSet>
      <dgm:spPr/>
      <dgm:t>
        <a:bodyPr/>
        <a:lstStyle/>
        <a:p>
          <a:endParaRPr lang="en-US"/>
        </a:p>
      </dgm:t>
    </dgm:pt>
    <dgm:pt modelId="{3C831427-EECC-4F5E-98E8-BF99BB8344B4}" type="pres">
      <dgm:prSet presAssocID="{B0329629-3E20-4F0D-97BD-A9BF6C1B25BA}" presName="spacer" presStyleCnt="0"/>
      <dgm:spPr/>
    </dgm:pt>
    <dgm:pt modelId="{09395146-27E1-43BE-805E-0A2F3000B246}" type="pres">
      <dgm:prSet presAssocID="{4674EFD1-6BD8-49ED-9D75-6A02FC800C57}" presName="comp" presStyleCnt="0"/>
      <dgm:spPr/>
    </dgm:pt>
    <dgm:pt modelId="{B6F6A106-D314-4662-B7D6-D1D8B3606930}" type="pres">
      <dgm:prSet presAssocID="{4674EFD1-6BD8-49ED-9D75-6A02FC800C57}" presName="box" presStyleLbl="node1" presStyleIdx="1" presStyleCnt="3"/>
      <dgm:spPr/>
      <dgm:t>
        <a:bodyPr/>
        <a:lstStyle/>
        <a:p>
          <a:endParaRPr lang="en-US"/>
        </a:p>
      </dgm:t>
    </dgm:pt>
    <dgm:pt modelId="{6EA4912E-CC8E-4DA9-BD75-73338A8A5543}" type="pres">
      <dgm:prSet presAssocID="{4674EFD1-6BD8-49ED-9D75-6A02FC800C57}" presName="img"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4000" b="-4000"/>
          </a:stretch>
        </a:blipFill>
      </dgm:spPr>
    </dgm:pt>
    <dgm:pt modelId="{3D2C23B2-E35D-465C-94B7-6FB95B0CFADA}" type="pres">
      <dgm:prSet presAssocID="{4674EFD1-6BD8-49ED-9D75-6A02FC800C57}" presName="text" presStyleLbl="node1" presStyleIdx="1" presStyleCnt="3">
        <dgm:presLayoutVars>
          <dgm:bulletEnabled val="1"/>
        </dgm:presLayoutVars>
      </dgm:prSet>
      <dgm:spPr/>
      <dgm:t>
        <a:bodyPr/>
        <a:lstStyle/>
        <a:p>
          <a:endParaRPr lang="en-US"/>
        </a:p>
      </dgm:t>
    </dgm:pt>
    <dgm:pt modelId="{A9FDE8DD-0BDB-4FDE-A37F-22EB3ADB6EA7}" type="pres">
      <dgm:prSet presAssocID="{0D18201A-E479-4DC0-B0B6-418114B02574}" presName="spacer" presStyleCnt="0"/>
      <dgm:spPr/>
    </dgm:pt>
    <dgm:pt modelId="{3A84D45B-E3EC-4929-B90F-D9309468F7DB}" type="pres">
      <dgm:prSet presAssocID="{A4AE9E47-12F5-4B94-8D12-CBC87876852C}" presName="comp" presStyleCnt="0"/>
      <dgm:spPr/>
    </dgm:pt>
    <dgm:pt modelId="{4196BF1F-F507-4658-82AB-BAA7B7E223D8}" type="pres">
      <dgm:prSet presAssocID="{A4AE9E47-12F5-4B94-8D12-CBC87876852C}" presName="box" presStyleLbl="node1" presStyleIdx="2" presStyleCnt="3"/>
      <dgm:spPr/>
      <dgm:t>
        <a:bodyPr/>
        <a:lstStyle/>
        <a:p>
          <a:endParaRPr lang="en-US"/>
        </a:p>
      </dgm:t>
    </dgm:pt>
    <dgm:pt modelId="{4EE9034A-D966-41BB-9C35-68142A800745}" type="pres">
      <dgm:prSet presAssocID="{A4AE9E47-12F5-4B94-8D12-CBC87876852C}" presName="img"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4000" b="-14000"/>
          </a:stretch>
        </a:blipFill>
      </dgm:spPr>
    </dgm:pt>
    <dgm:pt modelId="{3217DABA-4775-4803-A752-72614134CD89}" type="pres">
      <dgm:prSet presAssocID="{A4AE9E47-12F5-4B94-8D12-CBC87876852C}" presName="text" presStyleLbl="node1" presStyleIdx="2" presStyleCnt="3">
        <dgm:presLayoutVars>
          <dgm:bulletEnabled val="1"/>
        </dgm:presLayoutVars>
      </dgm:prSet>
      <dgm:spPr/>
      <dgm:t>
        <a:bodyPr/>
        <a:lstStyle/>
        <a:p>
          <a:endParaRPr lang="en-US"/>
        </a:p>
      </dgm:t>
    </dgm:pt>
  </dgm:ptLst>
  <dgm:cxnLst>
    <dgm:cxn modelId="{A4B1DD69-00C4-4DA3-9EC4-32E0EA7E772B}" type="presOf" srcId="{784A6EC1-1511-4C3E-91F2-3284C17C5880}" destId="{C7AE674A-B773-482C-B390-98786C468408}" srcOrd="0" destOrd="0" presId="urn:microsoft.com/office/officeart/2005/8/layout/vList4"/>
    <dgm:cxn modelId="{62DAD3D3-ED83-4BED-A482-1B7370722718}" type="presOf" srcId="{BE19C964-0154-4D18-9EC9-824F5AED12B9}" destId="{14A18CCA-FE1A-4115-B79A-B758354333C7}" srcOrd="1" destOrd="0" presId="urn:microsoft.com/office/officeart/2005/8/layout/vList4"/>
    <dgm:cxn modelId="{6519CDE8-6D72-429B-B7FF-B349428F9376}" srcId="{784A6EC1-1511-4C3E-91F2-3284C17C5880}" destId="{4674EFD1-6BD8-49ED-9D75-6A02FC800C57}" srcOrd="1" destOrd="0" parTransId="{CF9F1C61-8B06-4FF0-B5C4-E8C13A85A4CC}" sibTransId="{0D18201A-E479-4DC0-B0B6-418114B02574}"/>
    <dgm:cxn modelId="{8C6DBD30-D5CE-4707-97ED-5A22ED31578E}" srcId="{784A6EC1-1511-4C3E-91F2-3284C17C5880}" destId="{A4AE9E47-12F5-4B94-8D12-CBC87876852C}" srcOrd="2" destOrd="0" parTransId="{FC0C8AAF-AF69-4831-9DE4-F56D90A09313}" sibTransId="{637DC8B9-D859-4837-8156-FFA6B5FD9D54}"/>
    <dgm:cxn modelId="{525A09F7-6D66-49DA-9336-FA9D50F1AA2B}" srcId="{784A6EC1-1511-4C3E-91F2-3284C17C5880}" destId="{BE19C964-0154-4D18-9EC9-824F5AED12B9}" srcOrd="0" destOrd="0" parTransId="{02A39835-DC01-4501-9A72-D40E39FF45D0}" sibTransId="{B0329629-3E20-4F0D-97BD-A9BF6C1B25BA}"/>
    <dgm:cxn modelId="{53109235-56E8-4981-AF63-9971FEC7F7C8}" type="presOf" srcId="{4674EFD1-6BD8-49ED-9D75-6A02FC800C57}" destId="{B6F6A106-D314-4662-B7D6-D1D8B3606930}" srcOrd="0" destOrd="0" presId="urn:microsoft.com/office/officeart/2005/8/layout/vList4"/>
    <dgm:cxn modelId="{0D638862-4AF3-49FB-8098-276F2A7DF34E}" type="presOf" srcId="{BE19C964-0154-4D18-9EC9-824F5AED12B9}" destId="{65E42E32-EED3-4334-8850-F0906FC25691}" srcOrd="0" destOrd="0" presId="urn:microsoft.com/office/officeart/2005/8/layout/vList4"/>
    <dgm:cxn modelId="{29458689-E89D-4457-85E8-486786EC5914}" type="presOf" srcId="{A4AE9E47-12F5-4B94-8D12-CBC87876852C}" destId="{4196BF1F-F507-4658-82AB-BAA7B7E223D8}" srcOrd="0" destOrd="0" presId="urn:microsoft.com/office/officeart/2005/8/layout/vList4"/>
    <dgm:cxn modelId="{CE09690C-9FBC-4D2E-87C2-21A5D34B8FA3}" type="presOf" srcId="{A4AE9E47-12F5-4B94-8D12-CBC87876852C}" destId="{3217DABA-4775-4803-A752-72614134CD89}" srcOrd="1" destOrd="0" presId="urn:microsoft.com/office/officeart/2005/8/layout/vList4"/>
    <dgm:cxn modelId="{BD58AC54-6924-4B0C-BB0B-7D06172D0E0A}" type="presOf" srcId="{4674EFD1-6BD8-49ED-9D75-6A02FC800C57}" destId="{3D2C23B2-E35D-465C-94B7-6FB95B0CFADA}" srcOrd="1" destOrd="0" presId="urn:microsoft.com/office/officeart/2005/8/layout/vList4"/>
    <dgm:cxn modelId="{3AD81408-882E-45D2-8D5B-6D6169472746}" type="presParOf" srcId="{C7AE674A-B773-482C-B390-98786C468408}" destId="{11D61B48-1CFB-485E-B46B-4C57DD2D156F}" srcOrd="0" destOrd="0" presId="urn:microsoft.com/office/officeart/2005/8/layout/vList4"/>
    <dgm:cxn modelId="{4727A30F-7A92-4F2E-BB6B-747B75BECC66}" type="presParOf" srcId="{11D61B48-1CFB-485E-B46B-4C57DD2D156F}" destId="{65E42E32-EED3-4334-8850-F0906FC25691}" srcOrd="0" destOrd="0" presId="urn:microsoft.com/office/officeart/2005/8/layout/vList4"/>
    <dgm:cxn modelId="{5278400E-3BCE-4518-8B77-793F1BF3C296}" type="presParOf" srcId="{11D61B48-1CFB-485E-B46B-4C57DD2D156F}" destId="{C1D15AB3-3E9D-4B48-98B7-BC7C9DB85103}" srcOrd="1" destOrd="0" presId="urn:microsoft.com/office/officeart/2005/8/layout/vList4"/>
    <dgm:cxn modelId="{D0055271-D58C-4E5E-82AB-C93205F7C5DC}" type="presParOf" srcId="{11D61B48-1CFB-485E-B46B-4C57DD2D156F}" destId="{14A18CCA-FE1A-4115-B79A-B758354333C7}" srcOrd="2" destOrd="0" presId="urn:microsoft.com/office/officeart/2005/8/layout/vList4"/>
    <dgm:cxn modelId="{83199F68-6973-4E08-B43B-35110FE50929}" type="presParOf" srcId="{C7AE674A-B773-482C-B390-98786C468408}" destId="{3C831427-EECC-4F5E-98E8-BF99BB8344B4}" srcOrd="1" destOrd="0" presId="urn:microsoft.com/office/officeart/2005/8/layout/vList4"/>
    <dgm:cxn modelId="{D101C5E8-0E99-42FD-88DA-AF09BD597D58}" type="presParOf" srcId="{C7AE674A-B773-482C-B390-98786C468408}" destId="{09395146-27E1-43BE-805E-0A2F3000B246}" srcOrd="2" destOrd="0" presId="urn:microsoft.com/office/officeart/2005/8/layout/vList4"/>
    <dgm:cxn modelId="{59F291BD-CE07-4A4E-95DF-EF488F6A9AE9}" type="presParOf" srcId="{09395146-27E1-43BE-805E-0A2F3000B246}" destId="{B6F6A106-D314-4662-B7D6-D1D8B3606930}" srcOrd="0" destOrd="0" presId="urn:microsoft.com/office/officeart/2005/8/layout/vList4"/>
    <dgm:cxn modelId="{CDF8E6D2-5082-46B0-8700-1B148E19CF35}" type="presParOf" srcId="{09395146-27E1-43BE-805E-0A2F3000B246}" destId="{6EA4912E-CC8E-4DA9-BD75-73338A8A5543}" srcOrd="1" destOrd="0" presId="urn:microsoft.com/office/officeart/2005/8/layout/vList4"/>
    <dgm:cxn modelId="{B2779EFD-2425-423A-8DD1-E9DA6C09F537}" type="presParOf" srcId="{09395146-27E1-43BE-805E-0A2F3000B246}" destId="{3D2C23B2-E35D-465C-94B7-6FB95B0CFADA}" srcOrd="2" destOrd="0" presId="urn:microsoft.com/office/officeart/2005/8/layout/vList4"/>
    <dgm:cxn modelId="{C1D32942-8DA1-40B7-BDDC-3176F27B34C5}" type="presParOf" srcId="{C7AE674A-B773-482C-B390-98786C468408}" destId="{A9FDE8DD-0BDB-4FDE-A37F-22EB3ADB6EA7}" srcOrd="3" destOrd="0" presId="urn:microsoft.com/office/officeart/2005/8/layout/vList4"/>
    <dgm:cxn modelId="{9B05D323-4B71-4F67-A41A-2A4A18E2729F}" type="presParOf" srcId="{C7AE674A-B773-482C-B390-98786C468408}" destId="{3A84D45B-E3EC-4929-B90F-D9309468F7DB}" srcOrd="4" destOrd="0" presId="urn:microsoft.com/office/officeart/2005/8/layout/vList4"/>
    <dgm:cxn modelId="{CEA20F0B-1E03-4D9F-A20A-8F22FCCA6200}" type="presParOf" srcId="{3A84D45B-E3EC-4929-B90F-D9309468F7DB}" destId="{4196BF1F-F507-4658-82AB-BAA7B7E223D8}" srcOrd="0" destOrd="0" presId="urn:microsoft.com/office/officeart/2005/8/layout/vList4"/>
    <dgm:cxn modelId="{3FEB98F7-29E5-4FE9-AB36-FC98DD95E5C5}" type="presParOf" srcId="{3A84D45B-E3EC-4929-B90F-D9309468F7DB}" destId="{4EE9034A-D966-41BB-9C35-68142A800745}" srcOrd="1" destOrd="0" presId="urn:microsoft.com/office/officeart/2005/8/layout/vList4"/>
    <dgm:cxn modelId="{EFEC5D57-45F7-4B1B-81B3-59FFE22A28CF}" type="presParOf" srcId="{3A84D45B-E3EC-4929-B90F-D9309468F7DB}" destId="{3217DABA-4775-4803-A752-72614134CD89}"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2E8B84F-9751-471C-86D3-45FFF5B17BCE}"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29EB614B-9304-4403-9B15-C8756E5ABF64}">
      <dgm:prSet phldrT="[Text]"/>
      <dgm:spPr>
        <a:solidFill>
          <a:schemeClr val="tx1"/>
        </a:solidFill>
      </dgm:spPr>
      <dgm:t>
        <a:bodyPr/>
        <a:lstStyle/>
        <a:p>
          <a:r>
            <a:rPr lang="en-US" dirty="0">
              <a:latin typeface="Arial" panose="020B0604020202020204" pitchFamily="34" charset="0"/>
              <a:cs typeface="Arial" panose="020B0604020202020204" pitchFamily="34" charset="0"/>
            </a:rPr>
            <a:t>Masculinity/Toxic masculinity &amp; higher education</a:t>
          </a:r>
        </a:p>
      </dgm:t>
    </dgm:pt>
    <dgm:pt modelId="{17B4615D-52A3-4A96-AA83-C2C841D8B02C}" type="parTrans" cxnId="{94FA5526-0C91-4A14-8F58-466FA6547E16}">
      <dgm:prSet/>
      <dgm:spPr/>
      <dgm:t>
        <a:bodyPr/>
        <a:lstStyle/>
        <a:p>
          <a:endParaRPr lang="en-US">
            <a:latin typeface="Arial" panose="020B0604020202020204" pitchFamily="34" charset="0"/>
            <a:cs typeface="Arial" panose="020B0604020202020204" pitchFamily="34" charset="0"/>
          </a:endParaRPr>
        </a:p>
      </dgm:t>
    </dgm:pt>
    <dgm:pt modelId="{CFDD45C9-F717-486E-9625-DFB550D452DC}" type="sibTrans" cxnId="{94FA5526-0C91-4A14-8F58-466FA6547E16}">
      <dgm:prSet/>
      <dgm:spPr/>
      <dgm:t>
        <a:bodyPr/>
        <a:lstStyle/>
        <a:p>
          <a:endParaRPr lang="en-US">
            <a:latin typeface="Arial" panose="020B0604020202020204" pitchFamily="34" charset="0"/>
            <a:cs typeface="Arial" panose="020B0604020202020204" pitchFamily="34" charset="0"/>
          </a:endParaRPr>
        </a:p>
      </dgm:t>
    </dgm:pt>
    <dgm:pt modelId="{A53808B6-0663-4D84-A242-16C3E99DEC97}">
      <dgm:prSet/>
      <dgm:spPr>
        <a:solidFill>
          <a:schemeClr val="tx1">
            <a:lumMod val="50000"/>
            <a:lumOff val="50000"/>
          </a:schemeClr>
        </a:solidFill>
      </dgm:spPr>
      <dgm:t>
        <a:bodyPr/>
        <a:lstStyle/>
        <a:p>
          <a:r>
            <a:rPr lang="en-US" dirty="0">
              <a:latin typeface="Arial" panose="020B0604020202020204" pitchFamily="34" charset="0"/>
              <a:cs typeface="Arial" panose="020B0604020202020204" pitchFamily="34" charset="0"/>
            </a:rPr>
            <a:t>Emotional and developmental readiness </a:t>
          </a:r>
          <a:r>
            <a:rPr lang="mr-IN" dirty="0">
              <a:latin typeface="Arial" panose="020B0604020202020204" pitchFamily="34" charset="0"/>
            </a:rPr>
            <a:t>–</a:t>
          </a:r>
          <a:r>
            <a:rPr lang="en-US" dirty="0">
              <a:latin typeface="Arial" panose="020B0604020202020204" pitchFamily="34" charset="0"/>
              <a:cs typeface="Arial" panose="020B0604020202020204" pitchFamily="34" charset="0"/>
            </a:rPr>
            <a:t> frontal lobe</a:t>
          </a:r>
        </a:p>
      </dgm:t>
    </dgm:pt>
    <dgm:pt modelId="{8DAD8BCD-B857-45D6-83CD-DEA0A39ED8F0}" type="parTrans" cxnId="{8A41605F-7203-4DC2-B801-62CAA277FBF8}">
      <dgm:prSet/>
      <dgm:spPr/>
      <dgm:t>
        <a:bodyPr/>
        <a:lstStyle/>
        <a:p>
          <a:endParaRPr lang="en-US">
            <a:latin typeface="Arial" panose="020B0604020202020204" pitchFamily="34" charset="0"/>
            <a:cs typeface="Arial" panose="020B0604020202020204" pitchFamily="34" charset="0"/>
          </a:endParaRPr>
        </a:p>
      </dgm:t>
    </dgm:pt>
    <dgm:pt modelId="{00DF734E-C2A7-47FD-8151-3B31EF1378CB}" type="sibTrans" cxnId="{8A41605F-7203-4DC2-B801-62CAA277FBF8}">
      <dgm:prSet/>
      <dgm:spPr/>
      <dgm:t>
        <a:bodyPr/>
        <a:lstStyle/>
        <a:p>
          <a:endParaRPr lang="en-US">
            <a:latin typeface="Arial" panose="020B0604020202020204" pitchFamily="34" charset="0"/>
            <a:cs typeface="Arial" panose="020B0604020202020204" pitchFamily="34" charset="0"/>
          </a:endParaRPr>
        </a:p>
      </dgm:t>
    </dgm:pt>
    <dgm:pt modelId="{7107D2CE-39BB-4C9E-A5E5-B0C664E3D216}">
      <dgm:prSet/>
      <dgm:spPr>
        <a:solidFill>
          <a:srgbClr val="C00000"/>
        </a:solidFill>
      </dgm:spPr>
      <dgm:t>
        <a:bodyPr/>
        <a:lstStyle/>
        <a:p>
          <a:r>
            <a:rPr lang="en-US">
              <a:latin typeface="Arial" panose="020B0604020202020204" pitchFamily="34" charset="0"/>
              <a:cs typeface="Arial" panose="020B0604020202020204" pitchFamily="34" charset="0"/>
            </a:rPr>
            <a:t>Lack of focus</a:t>
          </a:r>
          <a:endParaRPr lang="en-US" dirty="0">
            <a:latin typeface="Arial" panose="020B0604020202020204" pitchFamily="34" charset="0"/>
            <a:cs typeface="Arial" panose="020B0604020202020204" pitchFamily="34" charset="0"/>
          </a:endParaRPr>
        </a:p>
      </dgm:t>
    </dgm:pt>
    <dgm:pt modelId="{BEC67436-8D81-461B-BD3E-AA902978B64B}" type="parTrans" cxnId="{A9CDBA57-A451-4FF5-BCF5-E00808958005}">
      <dgm:prSet/>
      <dgm:spPr/>
      <dgm:t>
        <a:bodyPr/>
        <a:lstStyle/>
        <a:p>
          <a:endParaRPr lang="en-US">
            <a:latin typeface="Arial" panose="020B0604020202020204" pitchFamily="34" charset="0"/>
            <a:cs typeface="Arial" panose="020B0604020202020204" pitchFamily="34" charset="0"/>
          </a:endParaRPr>
        </a:p>
      </dgm:t>
    </dgm:pt>
    <dgm:pt modelId="{85540D1B-0D06-4897-9FEA-32017D03D45D}" type="sibTrans" cxnId="{A9CDBA57-A451-4FF5-BCF5-E00808958005}">
      <dgm:prSet/>
      <dgm:spPr/>
      <dgm:t>
        <a:bodyPr/>
        <a:lstStyle/>
        <a:p>
          <a:endParaRPr lang="en-US">
            <a:latin typeface="Arial" panose="020B0604020202020204" pitchFamily="34" charset="0"/>
            <a:cs typeface="Arial" panose="020B0604020202020204" pitchFamily="34" charset="0"/>
          </a:endParaRPr>
        </a:p>
      </dgm:t>
    </dgm:pt>
    <dgm:pt modelId="{F6EE4D9C-9D27-42FD-9DCC-799CA44D4209}">
      <dgm:prSet/>
      <dgm:spPr>
        <a:solidFill>
          <a:schemeClr val="accent5">
            <a:lumMod val="50000"/>
          </a:schemeClr>
        </a:solidFill>
      </dgm:spPr>
      <dgm:t>
        <a:bodyPr/>
        <a:lstStyle/>
        <a:p>
          <a:r>
            <a:rPr lang="en-US">
              <a:latin typeface="Arial" panose="020B0604020202020204" pitchFamily="34" charset="0"/>
              <a:cs typeface="Arial" panose="020B0604020202020204" pitchFamily="34" charset="0"/>
            </a:rPr>
            <a:t>Inadequate academic preparation</a:t>
          </a:r>
          <a:endParaRPr lang="en-US" dirty="0">
            <a:latin typeface="Arial" panose="020B0604020202020204" pitchFamily="34" charset="0"/>
            <a:cs typeface="Arial" panose="020B0604020202020204" pitchFamily="34" charset="0"/>
          </a:endParaRPr>
        </a:p>
      </dgm:t>
    </dgm:pt>
    <dgm:pt modelId="{149EECD5-FEBD-4794-8696-022F05489BE2}" type="parTrans" cxnId="{C8423A62-2F7B-47FD-BCDA-99204503FA44}">
      <dgm:prSet/>
      <dgm:spPr/>
      <dgm:t>
        <a:bodyPr/>
        <a:lstStyle/>
        <a:p>
          <a:endParaRPr lang="en-US">
            <a:latin typeface="Arial" panose="020B0604020202020204" pitchFamily="34" charset="0"/>
            <a:cs typeface="Arial" panose="020B0604020202020204" pitchFamily="34" charset="0"/>
          </a:endParaRPr>
        </a:p>
      </dgm:t>
    </dgm:pt>
    <dgm:pt modelId="{FCF2801C-445C-4827-AB63-DE114D01BF86}" type="sibTrans" cxnId="{C8423A62-2F7B-47FD-BCDA-99204503FA44}">
      <dgm:prSet/>
      <dgm:spPr/>
      <dgm:t>
        <a:bodyPr/>
        <a:lstStyle/>
        <a:p>
          <a:endParaRPr lang="en-US">
            <a:latin typeface="Arial" panose="020B0604020202020204" pitchFamily="34" charset="0"/>
            <a:cs typeface="Arial" panose="020B0604020202020204" pitchFamily="34" charset="0"/>
          </a:endParaRPr>
        </a:p>
      </dgm:t>
    </dgm:pt>
    <dgm:pt modelId="{B0E332F6-8576-432B-9FE9-A5DD847CC489}" type="pres">
      <dgm:prSet presAssocID="{A2E8B84F-9751-471C-86D3-45FFF5B17BCE}" presName="linear" presStyleCnt="0">
        <dgm:presLayoutVars>
          <dgm:dir/>
          <dgm:animLvl val="lvl"/>
          <dgm:resizeHandles val="exact"/>
        </dgm:presLayoutVars>
      </dgm:prSet>
      <dgm:spPr/>
      <dgm:t>
        <a:bodyPr/>
        <a:lstStyle/>
        <a:p>
          <a:endParaRPr lang="en-US"/>
        </a:p>
      </dgm:t>
    </dgm:pt>
    <dgm:pt modelId="{3124EBBF-A5C3-4FC2-88E8-6D98A8B96936}" type="pres">
      <dgm:prSet presAssocID="{29EB614B-9304-4403-9B15-C8756E5ABF64}" presName="parentLin" presStyleCnt="0"/>
      <dgm:spPr/>
    </dgm:pt>
    <dgm:pt modelId="{4E23FAD3-8407-4224-AB7C-B9FB85307A1A}" type="pres">
      <dgm:prSet presAssocID="{29EB614B-9304-4403-9B15-C8756E5ABF64}" presName="parentLeftMargin" presStyleLbl="node1" presStyleIdx="0" presStyleCnt="4"/>
      <dgm:spPr/>
      <dgm:t>
        <a:bodyPr/>
        <a:lstStyle/>
        <a:p>
          <a:endParaRPr lang="en-US"/>
        </a:p>
      </dgm:t>
    </dgm:pt>
    <dgm:pt modelId="{AF712C71-92CA-4CF5-B985-D9365EA9022F}" type="pres">
      <dgm:prSet presAssocID="{29EB614B-9304-4403-9B15-C8756E5ABF64}" presName="parentText" presStyleLbl="node1" presStyleIdx="0" presStyleCnt="4" custScaleX="108333">
        <dgm:presLayoutVars>
          <dgm:chMax val="0"/>
          <dgm:bulletEnabled val="1"/>
        </dgm:presLayoutVars>
      </dgm:prSet>
      <dgm:spPr/>
      <dgm:t>
        <a:bodyPr/>
        <a:lstStyle/>
        <a:p>
          <a:endParaRPr lang="en-US"/>
        </a:p>
      </dgm:t>
    </dgm:pt>
    <dgm:pt modelId="{F681C9FF-29E2-47A0-98D4-25B81661A887}" type="pres">
      <dgm:prSet presAssocID="{29EB614B-9304-4403-9B15-C8756E5ABF64}" presName="negativeSpace" presStyleCnt="0"/>
      <dgm:spPr/>
    </dgm:pt>
    <dgm:pt modelId="{4FDD2FA8-44DC-4D1C-998E-CF9F6B4C0AA0}" type="pres">
      <dgm:prSet presAssocID="{29EB614B-9304-4403-9B15-C8756E5ABF64}" presName="childText" presStyleLbl="conFgAcc1" presStyleIdx="0" presStyleCnt="4">
        <dgm:presLayoutVars>
          <dgm:bulletEnabled val="1"/>
        </dgm:presLayoutVars>
      </dgm:prSet>
      <dgm:spPr/>
    </dgm:pt>
    <dgm:pt modelId="{B7757C0E-CE8F-4FD3-9579-A965221B611C}" type="pres">
      <dgm:prSet presAssocID="{CFDD45C9-F717-486E-9625-DFB550D452DC}" presName="spaceBetweenRectangles" presStyleCnt="0"/>
      <dgm:spPr/>
    </dgm:pt>
    <dgm:pt modelId="{964B75E9-2DDC-4960-BA24-42A642516D44}" type="pres">
      <dgm:prSet presAssocID="{A53808B6-0663-4D84-A242-16C3E99DEC97}" presName="parentLin" presStyleCnt="0"/>
      <dgm:spPr/>
    </dgm:pt>
    <dgm:pt modelId="{9A7F9ACE-CE14-4892-950E-71D8D879BF72}" type="pres">
      <dgm:prSet presAssocID="{A53808B6-0663-4D84-A242-16C3E99DEC97}" presName="parentLeftMargin" presStyleLbl="node1" presStyleIdx="0" presStyleCnt="4"/>
      <dgm:spPr/>
      <dgm:t>
        <a:bodyPr/>
        <a:lstStyle/>
        <a:p>
          <a:endParaRPr lang="en-US"/>
        </a:p>
      </dgm:t>
    </dgm:pt>
    <dgm:pt modelId="{79B264B2-D4F3-419C-9B2F-961A02D1899B}" type="pres">
      <dgm:prSet presAssocID="{A53808B6-0663-4D84-A242-16C3E99DEC97}" presName="parentText" presStyleLbl="node1" presStyleIdx="1" presStyleCnt="4" custScaleX="108333">
        <dgm:presLayoutVars>
          <dgm:chMax val="0"/>
          <dgm:bulletEnabled val="1"/>
        </dgm:presLayoutVars>
      </dgm:prSet>
      <dgm:spPr/>
      <dgm:t>
        <a:bodyPr/>
        <a:lstStyle/>
        <a:p>
          <a:endParaRPr lang="en-US"/>
        </a:p>
      </dgm:t>
    </dgm:pt>
    <dgm:pt modelId="{13E90F61-5264-4369-B857-6CA26157E14A}" type="pres">
      <dgm:prSet presAssocID="{A53808B6-0663-4D84-A242-16C3E99DEC97}" presName="negativeSpace" presStyleCnt="0"/>
      <dgm:spPr/>
    </dgm:pt>
    <dgm:pt modelId="{2894E3CD-B737-42C1-9774-FBD1A53AC17E}" type="pres">
      <dgm:prSet presAssocID="{A53808B6-0663-4D84-A242-16C3E99DEC97}" presName="childText" presStyleLbl="conFgAcc1" presStyleIdx="1" presStyleCnt="4">
        <dgm:presLayoutVars>
          <dgm:bulletEnabled val="1"/>
        </dgm:presLayoutVars>
      </dgm:prSet>
      <dgm:spPr/>
    </dgm:pt>
    <dgm:pt modelId="{16BF3C51-C521-4AB7-8E46-4D757C8E836C}" type="pres">
      <dgm:prSet presAssocID="{00DF734E-C2A7-47FD-8151-3B31EF1378CB}" presName="spaceBetweenRectangles" presStyleCnt="0"/>
      <dgm:spPr/>
    </dgm:pt>
    <dgm:pt modelId="{DA74A644-8ED8-4ED6-862D-434A2F079051}" type="pres">
      <dgm:prSet presAssocID="{7107D2CE-39BB-4C9E-A5E5-B0C664E3D216}" presName="parentLin" presStyleCnt="0"/>
      <dgm:spPr/>
    </dgm:pt>
    <dgm:pt modelId="{5CC1A6F6-5823-44E0-9C6E-952947E04895}" type="pres">
      <dgm:prSet presAssocID="{7107D2CE-39BB-4C9E-A5E5-B0C664E3D216}" presName="parentLeftMargin" presStyleLbl="node1" presStyleIdx="1" presStyleCnt="4"/>
      <dgm:spPr/>
      <dgm:t>
        <a:bodyPr/>
        <a:lstStyle/>
        <a:p>
          <a:endParaRPr lang="en-US"/>
        </a:p>
      </dgm:t>
    </dgm:pt>
    <dgm:pt modelId="{DDC92151-7F05-4F71-A700-3DF8815CC442}" type="pres">
      <dgm:prSet presAssocID="{7107D2CE-39BB-4C9E-A5E5-B0C664E3D216}" presName="parentText" presStyleLbl="node1" presStyleIdx="2" presStyleCnt="4" custScaleX="108333">
        <dgm:presLayoutVars>
          <dgm:chMax val="0"/>
          <dgm:bulletEnabled val="1"/>
        </dgm:presLayoutVars>
      </dgm:prSet>
      <dgm:spPr/>
      <dgm:t>
        <a:bodyPr/>
        <a:lstStyle/>
        <a:p>
          <a:endParaRPr lang="en-US"/>
        </a:p>
      </dgm:t>
    </dgm:pt>
    <dgm:pt modelId="{9594FC60-0A4A-4CFA-9524-A719F57342FF}" type="pres">
      <dgm:prSet presAssocID="{7107D2CE-39BB-4C9E-A5E5-B0C664E3D216}" presName="negativeSpace" presStyleCnt="0"/>
      <dgm:spPr/>
    </dgm:pt>
    <dgm:pt modelId="{CE154567-A2E8-41F8-A408-839A0425AA20}" type="pres">
      <dgm:prSet presAssocID="{7107D2CE-39BB-4C9E-A5E5-B0C664E3D216}" presName="childText" presStyleLbl="conFgAcc1" presStyleIdx="2" presStyleCnt="4">
        <dgm:presLayoutVars>
          <dgm:bulletEnabled val="1"/>
        </dgm:presLayoutVars>
      </dgm:prSet>
      <dgm:spPr/>
    </dgm:pt>
    <dgm:pt modelId="{C7FFE005-9E7D-40F9-93E9-4E68D446A0F4}" type="pres">
      <dgm:prSet presAssocID="{85540D1B-0D06-4897-9FEA-32017D03D45D}" presName="spaceBetweenRectangles" presStyleCnt="0"/>
      <dgm:spPr/>
    </dgm:pt>
    <dgm:pt modelId="{F3D9026F-D9F2-468F-BF38-5379840456B9}" type="pres">
      <dgm:prSet presAssocID="{F6EE4D9C-9D27-42FD-9DCC-799CA44D4209}" presName="parentLin" presStyleCnt="0"/>
      <dgm:spPr/>
    </dgm:pt>
    <dgm:pt modelId="{0C5B016B-6CAB-4874-BEC6-E2664B4520D3}" type="pres">
      <dgm:prSet presAssocID="{F6EE4D9C-9D27-42FD-9DCC-799CA44D4209}" presName="parentLeftMargin" presStyleLbl="node1" presStyleIdx="2" presStyleCnt="4"/>
      <dgm:spPr/>
      <dgm:t>
        <a:bodyPr/>
        <a:lstStyle/>
        <a:p>
          <a:endParaRPr lang="en-US"/>
        </a:p>
      </dgm:t>
    </dgm:pt>
    <dgm:pt modelId="{BE9681B8-66D5-45A8-BC95-6D5EAB62E165}" type="pres">
      <dgm:prSet presAssocID="{F6EE4D9C-9D27-42FD-9DCC-799CA44D4209}" presName="parentText" presStyleLbl="node1" presStyleIdx="3" presStyleCnt="4" custScaleX="108333">
        <dgm:presLayoutVars>
          <dgm:chMax val="0"/>
          <dgm:bulletEnabled val="1"/>
        </dgm:presLayoutVars>
      </dgm:prSet>
      <dgm:spPr/>
      <dgm:t>
        <a:bodyPr/>
        <a:lstStyle/>
        <a:p>
          <a:endParaRPr lang="en-US"/>
        </a:p>
      </dgm:t>
    </dgm:pt>
    <dgm:pt modelId="{EE05401B-1B0D-492B-BDBC-8AD4452C4839}" type="pres">
      <dgm:prSet presAssocID="{F6EE4D9C-9D27-42FD-9DCC-799CA44D4209}" presName="negativeSpace" presStyleCnt="0"/>
      <dgm:spPr/>
    </dgm:pt>
    <dgm:pt modelId="{E4C16498-3605-4C3F-9A45-EB5888948586}" type="pres">
      <dgm:prSet presAssocID="{F6EE4D9C-9D27-42FD-9DCC-799CA44D4209}" presName="childText" presStyleLbl="conFgAcc1" presStyleIdx="3" presStyleCnt="4">
        <dgm:presLayoutVars>
          <dgm:bulletEnabled val="1"/>
        </dgm:presLayoutVars>
      </dgm:prSet>
      <dgm:spPr/>
    </dgm:pt>
  </dgm:ptLst>
  <dgm:cxnLst>
    <dgm:cxn modelId="{A9CDBA57-A451-4FF5-BCF5-E00808958005}" srcId="{A2E8B84F-9751-471C-86D3-45FFF5B17BCE}" destId="{7107D2CE-39BB-4C9E-A5E5-B0C664E3D216}" srcOrd="2" destOrd="0" parTransId="{BEC67436-8D81-461B-BD3E-AA902978B64B}" sibTransId="{85540D1B-0D06-4897-9FEA-32017D03D45D}"/>
    <dgm:cxn modelId="{79088DE6-10AA-466F-A9FE-9E8223575085}" type="presOf" srcId="{29EB614B-9304-4403-9B15-C8756E5ABF64}" destId="{4E23FAD3-8407-4224-AB7C-B9FB85307A1A}" srcOrd="0" destOrd="0" presId="urn:microsoft.com/office/officeart/2005/8/layout/list1"/>
    <dgm:cxn modelId="{118F49E4-9C56-4724-B0AE-0DDE69FCC1A7}" type="presOf" srcId="{A2E8B84F-9751-471C-86D3-45FFF5B17BCE}" destId="{B0E332F6-8576-432B-9FE9-A5DD847CC489}" srcOrd="0" destOrd="0" presId="urn:microsoft.com/office/officeart/2005/8/layout/list1"/>
    <dgm:cxn modelId="{8A41605F-7203-4DC2-B801-62CAA277FBF8}" srcId="{A2E8B84F-9751-471C-86D3-45FFF5B17BCE}" destId="{A53808B6-0663-4D84-A242-16C3E99DEC97}" srcOrd="1" destOrd="0" parTransId="{8DAD8BCD-B857-45D6-83CD-DEA0A39ED8F0}" sibTransId="{00DF734E-C2A7-47FD-8151-3B31EF1378CB}"/>
    <dgm:cxn modelId="{178BDDF8-B54F-46CC-B6A4-55D22822BD39}" type="presOf" srcId="{7107D2CE-39BB-4C9E-A5E5-B0C664E3D216}" destId="{5CC1A6F6-5823-44E0-9C6E-952947E04895}" srcOrd="0" destOrd="0" presId="urn:microsoft.com/office/officeart/2005/8/layout/list1"/>
    <dgm:cxn modelId="{7E336448-F917-4943-BFBE-1DC29E30727E}" type="presOf" srcId="{F6EE4D9C-9D27-42FD-9DCC-799CA44D4209}" destId="{BE9681B8-66D5-45A8-BC95-6D5EAB62E165}" srcOrd="1" destOrd="0" presId="urn:microsoft.com/office/officeart/2005/8/layout/list1"/>
    <dgm:cxn modelId="{2D6C68C3-C699-4737-B7D7-7D2B461BBEAA}" type="presOf" srcId="{F6EE4D9C-9D27-42FD-9DCC-799CA44D4209}" destId="{0C5B016B-6CAB-4874-BEC6-E2664B4520D3}" srcOrd="0" destOrd="0" presId="urn:microsoft.com/office/officeart/2005/8/layout/list1"/>
    <dgm:cxn modelId="{351CF734-BCEB-44E7-8CA1-DE897D52A7FB}" type="presOf" srcId="{A53808B6-0663-4D84-A242-16C3E99DEC97}" destId="{9A7F9ACE-CE14-4892-950E-71D8D879BF72}" srcOrd="0" destOrd="0" presId="urn:microsoft.com/office/officeart/2005/8/layout/list1"/>
    <dgm:cxn modelId="{C8423A62-2F7B-47FD-BCDA-99204503FA44}" srcId="{A2E8B84F-9751-471C-86D3-45FFF5B17BCE}" destId="{F6EE4D9C-9D27-42FD-9DCC-799CA44D4209}" srcOrd="3" destOrd="0" parTransId="{149EECD5-FEBD-4794-8696-022F05489BE2}" sibTransId="{FCF2801C-445C-4827-AB63-DE114D01BF86}"/>
    <dgm:cxn modelId="{94FA5526-0C91-4A14-8F58-466FA6547E16}" srcId="{A2E8B84F-9751-471C-86D3-45FFF5B17BCE}" destId="{29EB614B-9304-4403-9B15-C8756E5ABF64}" srcOrd="0" destOrd="0" parTransId="{17B4615D-52A3-4A96-AA83-C2C841D8B02C}" sibTransId="{CFDD45C9-F717-486E-9625-DFB550D452DC}"/>
    <dgm:cxn modelId="{FAE4FAC8-EA4F-47CF-A70E-EF7E57B36A6E}" type="presOf" srcId="{29EB614B-9304-4403-9B15-C8756E5ABF64}" destId="{AF712C71-92CA-4CF5-B985-D9365EA9022F}" srcOrd="1" destOrd="0" presId="urn:microsoft.com/office/officeart/2005/8/layout/list1"/>
    <dgm:cxn modelId="{CE836E5F-DD61-44F5-A484-662DFC54F532}" type="presOf" srcId="{7107D2CE-39BB-4C9E-A5E5-B0C664E3D216}" destId="{DDC92151-7F05-4F71-A700-3DF8815CC442}" srcOrd="1" destOrd="0" presId="urn:microsoft.com/office/officeart/2005/8/layout/list1"/>
    <dgm:cxn modelId="{C03AD9BC-F3DA-426C-BEEE-3C4D8FBC1B92}" type="presOf" srcId="{A53808B6-0663-4D84-A242-16C3E99DEC97}" destId="{79B264B2-D4F3-419C-9B2F-961A02D1899B}" srcOrd="1" destOrd="0" presId="urn:microsoft.com/office/officeart/2005/8/layout/list1"/>
    <dgm:cxn modelId="{1C3F7697-2CEC-4818-A373-AFFCF8FA3D67}" type="presParOf" srcId="{B0E332F6-8576-432B-9FE9-A5DD847CC489}" destId="{3124EBBF-A5C3-4FC2-88E8-6D98A8B96936}" srcOrd="0" destOrd="0" presId="urn:microsoft.com/office/officeart/2005/8/layout/list1"/>
    <dgm:cxn modelId="{ED8AFC58-57B5-474A-99D8-63AC93FA41D5}" type="presParOf" srcId="{3124EBBF-A5C3-4FC2-88E8-6D98A8B96936}" destId="{4E23FAD3-8407-4224-AB7C-B9FB85307A1A}" srcOrd="0" destOrd="0" presId="urn:microsoft.com/office/officeart/2005/8/layout/list1"/>
    <dgm:cxn modelId="{C201E508-8B3B-4090-A35E-1F74F7346E31}" type="presParOf" srcId="{3124EBBF-A5C3-4FC2-88E8-6D98A8B96936}" destId="{AF712C71-92CA-4CF5-B985-D9365EA9022F}" srcOrd="1" destOrd="0" presId="urn:microsoft.com/office/officeart/2005/8/layout/list1"/>
    <dgm:cxn modelId="{CF840C23-A8B2-4C39-B57A-88BB5C77FEAC}" type="presParOf" srcId="{B0E332F6-8576-432B-9FE9-A5DD847CC489}" destId="{F681C9FF-29E2-47A0-98D4-25B81661A887}" srcOrd="1" destOrd="0" presId="urn:microsoft.com/office/officeart/2005/8/layout/list1"/>
    <dgm:cxn modelId="{05E40402-A83A-4B47-8556-AFAF27B775BD}" type="presParOf" srcId="{B0E332F6-8576-432B-9FE9-A5DD847CC489}" destId="{4FDD2FA8-44DC-4D1C-998E-CF9F6B4C0AA0}" srcOrd="2" destOrd="0" presId="urn:microsoft.com/office/officeart/2005/8/layout/list1"/>
    <dgm:cxn modelId="{53C94855-2037-42BD-8839-D8913BD72DC9}" type="presParOf" srcId="{B0E332F6-8576-432B-9FE9-A5DD847CC489}" destId="{B7757C0E-CE8F-4FD3-9579-A965221B611C}" srcOrd="3" destOrd="0" presId="urn:microsoft.com/office/officeart/2005/8/layout/list1"/>
    <dgm:cxn modelId="{658D5B68-5605-4F91-B5FB-49201165AE75}" type="presParOf" srcId="{B0E332F6-8576-432B-9FE9-A5DD847CC489}" destId="{964B75E9-2DDC-4960-BA24-42A642516D44}" srcOrd="4" destOrd="0" presId="urn:microsoft.com/office/officeart/2005/8/layout/list1"/>
    <dgm:cxn modelId="{7253B051-85BD-4649-B41C-7B35421759D1}" type="presParOf" srcId="{964B75E9-2DDC-4960-BA24-42A642516D44}" destId="{9A7F9ACE-CE14-4892-950E-71D8D879BF72}" srcOrd="0" destOrd="0" presId="urn:microsoft.com/office/officeart/2005/8/layout/list1"/>
    <dgm:cxn modelId="{AA3D4BF7-9281-48C4-90F8-2EB1138CBC41}" type="presParOf" srcId="{964B75E9-2DDC-4960-BA24-42A642516D44}" destId="{79B264B2-D4F3-419C-9B2F-961A02D1899B}" srcOrd="1" destOrd="0" presId="urn:microsoft.com/office/officeart/2005/8/layout/list1"/>
    <dgm:cxn modelId="{DCBFD29D-AA1B-4021-B708-580364E588DD}" type="presParOf" srcId="{B0E332F6-8576-432B-9FE9-A5DD847CC489}" destId="{13E90F61-5264-4369-B857-6CA26157E14A}" srcOrd="5" destOrd="0" presId="urn:microsoft.com/office/officeart/2005/8/layout/list1"/>
    <dgm:cxn modelId="{B1C0CBB9-C30D-4892-8B3B-89E6E21020F6}" type="presParOf" srcId="{B0E332F6-8576-432B-9FE9-A5DD847CC489}" destId="{2894E3CD-B737-42C1-9774-FBD1A53AC17E}" srcOrd="6" destOrd="0" presId="urn:microsoft.com/office/officeart/2005/8/layout/list1"/>
    <dgm:cxn modelId="{C991C997-C3D7-4A6F-9492-DA4281CAF372}" type="presParOf" srcId="{B0E332F6-8576-432B-9FE9-A5DD847CC489}" destId="{16BF3C51-C521-4AB7-8E46-4D757C8E836C}" srcOrd="7" destOrd="0" presId="urn:microsoft.com/office/officeart/2005/8/layout/list1"/>
    <dgm:cxn modelId="{1FE04A60-4A93-4657-87F4-F8E89BD02E73}" type="presParOf" srcId="{B0E332F6-8576-432B-9FE9-A5DD847CC489}" destId="{DA74A644-8ED8-4ED6-862D-434A2F079051}" srcOrd="8" destOrd="0" presId="urn:microsoft.com/office/officeart/2005/8/layout/list1"/>
    <dgm:cxn modelId="{2A2AA183-3C29-49D9-9947-5FA284DB3272}" type="presParOf" srcId="{DA74A644-8ED8-4ED6-862D-434A2F079051}" destId="{5CC1A6F6-5823-44E0-9C6E-952947E04895}" srcOrd="0" destOrd="0" presId="urn:microsoft.com/office/officeart/2005/8/layout/list1"/>
    <dgm:cxn modelId="{6C16EADA-C642-40CE-8CBB-30C1B2F56D23}" type="presParOf" srcId="{DA74A644-8ED8-4ED6-862D-434A2F079051}" destId="{DDC92151-7F05-4F71-A700-3DF8815CC442}" srcOrd="1" destOrd="0" presId="urn:microsoft.com/office/officeart/2005/8/layout/list1"/>
    <dgm:cxn modelId="{5669B202-74F2-4F03-9228-1DD83A37EA1A}" type="presParOf" srcId="{B0E332F6-8576-432B-9FE9-A5DD847CC489}" destId="{9594FC60-0A4A-4CFA-9524-A719F57342FF}" srcOrd="9" destOrd="0" presId="urn:microsoft.com/office/officeart/2005/8/layout/list1"/>
    <dgm:cxn modelId="{4AD569DA-63FD-4229-AAE0-38CBC576D037}" type="presParOf" srcId="{B0E332F6-8576-432B-9FE9-A5DD847CC489}" destId="{CE154567-A2E8-41F8-A408-839A0425AA20}" srcOrd="10" destOrd="0" presId="urn:microsoft.com/office/officeart/2005/8/layout/list1"/>
    <dgm:cxn modelId="{0D674455-ABFB-4675-ABDA-8F3273C3E3E6}" type="presParOf" srcId="{B0E332F6-8576-432B-9FE9-A5DD847CC489}" destId="{C7FFE005-9E7D-40F9-93E9-4E68D446A0F4}" srcOrd="11" destOrd="0" presId="urn:microsoft.com/office/officeart/2005/8/layout/list1"/>
    <dgm:cxn modelId="{2C22446F-1DCC-4CEA-B7AD-354493B1D79F}" type="presParOf" srcId="{B0E332F6-8576-432B-9FE9-A5DD847CC489}" destId="{F3D9026F-D9F2-468F-BF38-5379840456B9}" srcOrd="12" destOrd="0" presId="urn:microsoft.com/office/officeart/2005/8/layout/list1"/>
    <dgm:cxn modelId="{7B65F278-D346-49F5-8E7C-0A7A0BDA8E05}" type="presParOf" srcId="{F3D9026F-D9F2-468F-BF38-5379840456B9}" destId="{0C5B016B-6CAB-4874-BEC6-E2664B4520D3}" srcOrd="0" destOrd="0" presId="urn:microsoft.com/office/officeart/2005/8/layout/list1"/>
    <dgm:cxn modelId="{2844D072-EEE5-4250-85C5-184A65CA4A3A}" type="presParOf" srcId="{F3D9026F-D9F2-468F-BF38-5379840456B9}" destId="{BE9681B8-66D5-45A8-BC95-6D5EAB62E165}" srcOrd="1" destOrd="0" presId="urn:microsoft.com/office/officeart/2005/8/layout/list1"/>
    <dgm:cxn modelId="{B8212617-EE5A-4B08-8174-950BB1616FAC}" type="presParOf" srcId="{B0E332F6-8576-432B-9FE9-A5DD847CC489}" destId="{EE05401B-1B0D-492B-BDBC-8AD4452C4839}" srcOrd="13" destOrd="0" presId="urn:microsoft.com/office/officeart/2005/8/layout/list1"/>
    <dgm:cxn modelId="{0FEBE60A-A672-4B90-A376-0873ED06B1FF}" type="presParOf" srcId="{B0E332F6-8576-432B-9FE9-A5DD847CC489}" destId="{E4C16498-3605-4C3F-9A45-EB5888948586}"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2E8B84F-9751-471C-86D3-45FFF5B17BCE}"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29EB614B-9304-4403-9B15-C8756E5ABF64}">
      <dgm:prSet phldrT="[Text]"/>
      <dgm:spPr>
        <a:solidFill>
          <a:schemeClr val="tx1"/>
        </a:solidFill>
      </dgm:spPr>
      <dgm:t>
        <a:bodyPr/>
        <a:lstStyle/>
        <a:p>
          <a:r>
            <a:rPr lang="en-US" dirty="0"/>
            <a:t>Inability to deal with frustrations</a:t>
          </a:r>
          <a:endParaRPr lang="en-US" dirty="0">
            <a:latin typeface="Arial" panose="020B0604020202020204" pitchFamily="34" charset="0"/>
            <a:cs typeface="Arial" panose="020B0604020202020204" pitchFamily="34" charset="0"/>
          </a:endParaRPr>
        </a:p>
      </dgm:t>
    </dgm:pt>
    <dgm:pt modelId="{17B4615D-52A3-4A96-AA83-C2C841D8B02C}" type="parTrans" cxnId="{94FA5526-0C91-4A14-8F58-466FA6547E16}">
      <dgm:prSet/>
      <dgm:spPr/>
      <dgm:t>
        <a:bodyPr/>
        <a:lstStyle/>
        <a:p>
          <a:endParaRPr lang="en-US">
            <a:latin typeface="Arial" panose="020B0604020202020204" pitchFamily="34" charset="0"/>
            <a:cs typeface="Arial" panose="020B0604020202020204" pitchFamily="34" charset="0"/>
          </a:endParaRPr>
        </a:p>
      </dgm:t>
    </dgm:pt>
    <dgm:pt modelId="{CFDD45C9-F717-486E-9625-DFB550D452DC}" type="sibTrans" cxnId="{94FA5526-0C91-4A14-8F58-466FA6547E16}">
      <dgm:prSet/>
      <dgm:spPr/>
      <dgm:t>
        <a:bodyPr/>
        <a:lstStyle/>
        <a:p>
          <a:endParaRPr lang="en-US">
            <a:latin typeface="Arial" panose="020B0604020202020204" pitchFamily="34" charset="0"/>
            <a:cs typeface="Arial" panose="020B0604020202020204" pitchFamily="34" charset="0"/>
          </a:endParaRPr>
        </a:p>
      </dgm:t>
    </dgm:pt>
    <dgm:pt modelId="{A53808B6-0663-4D84-A242-16C3E99DEC97}">
      <dgm:prSet/>
      <dgm:spPr>
        <a:solidFill>
          <a:schemeClr val="tx1">
            <a:lumMod val="50000"/>
            <a:lumOff val="50000"/>
          </a:schemeClr>
        </a:solidFill>
      </dgm:spPr>
      <dgm:t>
        <a:bodyPr/>
        <a:lstStyle/>
        <a:p>
          <a:r>
            <a:rPr lang="en-US" dirty="0"/>
            <a:t>Inability to delay gratification</a:t>
          </a:r>
          <a:endParaRPr lang="en-US" dirty="0">
            <a:latin typeface="Arial" panose="020B0604020202020204" pitchFamily="34" charset="0"/>
            <a:cs typeface="Arial" panose="020B0604020202020204" pitchFamily="34" charset="0"/>
          </a:endParaRPr>
        </a:p>
      </dgm:t>
    </dgm:pt>
    <dgm:pt modelId="{8DAD8BCD-B857-45D6-83CD-DEA0A39ED8F0}" type="parTrans" cxnId="{8A41605F-7203-4DC2-B801-62CAA277FBF8}">
      <dgm:prSet/>
      <dgm:spPr/>
      <dgm:t>
        <a:bodyPr/>
        <a:lstStyle/>
        <a:p>
          <a:endParaRPr lang="en-US">
            <a:latin typeface="Arial" panose="020B0604020202020204" pitchFamily="34" charset="0"/>
            <a:cs typeface="Arial" panose="020B0604020202020204" pitchFamily="34" charset="0"/>
          </a:endParaRPr>
        </a:p>
      </dgm:t>
    </dgm:pt>
    <dgm:pt modelId="{00DF734E-C2A7-47FD-8151-3B31EF1378CB}" type="sibTrans" cxnId="{8A41605F-7203-4DC2-B801-62CAA277FBF8}">
      <dgm:prSet/>
      <dgm:spPr/>
      <dgm:t>
        <a:bodyPr/>
        <a:lstStyle/>
        <a:p>
          <a:endParaRPr lang="en-US">
            <a:latin typeface="Arial" panose="020B0604020202020204" pitchFamily="34" charset="0"/>
            <a:cs typeface="Arial" panose="020B0604020202020204" pitchFamily="34" charset="0"/>
          </a:endParaRPr>
        </a:p>
      </dgm:t>
    </dgm:pt>
    <dgm:pt modelId="{D43F8B62-38B2-3443-8AB0-62D9500C9761}">
      <dgm:prSet/>
      <dgm:spPr>
        <a:solidFill>
          <a:srgbClr val="C00000"/>
        </a:solidFill>
      </dgm:spPr>
      <dgm:t>
        <a:bodyPr/>
        <a:lstStyle/>
        <a:p>
          <a:r>
            <a:rPr lang="en-US"/>
            <a:t>Financial realities of higher education</a:t>
          </a:r>
          <a:endParaRPr lang="en-US" dirty="0"/>
        </a:p>
      </dgm:t>
    </dgm:pt>
    <dgm:pt modelId="{E1147FC4-26F9-7D49-9668-A1758DDE7147}" type="parTrans" cxnId="{B355B4FD-A69D-8D4D-B609-233D63DB83A8}">
      <dgm:prSet/>
      <dgm:spPr/>
      <dgm:t>
        <a:bodyPr/>
        <a:lstStyle/>
        <a:p>
          <a:endParaRPr lang="en-US"/>
        </a:p>
      </dgm:t>
    </dgm:pt>
    <dgm:pt modelId="{988ED117-3A66-7C47-91C6-CC803470A418}" type="sibTrans" cxnId="{B355B4FD-A69D-8D4D-B609-233D63DB83A8}">
      <dgm:prSet/>
      <dgm:spPr/>
      <dgm:t>
        <a:bodyPr/>
        <a:lstStyle/>
        <a:p>
          <a:endParaRPr lang="en-US"/>
        </a:p>
      </dgm:t>
    </dgm:pt>
    <dgm:pt modelId="{08D470CE-05E2-C840-AFAE-4E3AD88B8102}">
      <dgm:prSet/>
      <dgm:spPr>
        <a:solidFill>
          <a:schemeClr val="accent1">
            <a:lumMod val="50000"/>
          </a:schemeClr>
        </a:solidFill>
      </dgm:spPr>
      <dgm:t>
        <a:bodyPr/>
        <a:lstStyle/>
        <a:p>
          <a:r>
            <a:rPr lang="en-US"/>
            <a:t>Never previously experienced anything close to failure</a:t>
          </a:r>
          <a:endParaRPr lang="en-US" dirty="0"/>
        </a:p>
      </dgm:t>
    </dgm:pt>
    <dgm:pt modelId="{DCDD46C3-D2BA-BB40-9DAF-A8FC3D72C504}" type="parTrans" cxnId="{83E1C5E3-78B5-B046-8052-01B37B0F42BF}">
      <dgm:prSet/>
      <dgm:spPr/>
      <dgm:t>
        <a:bodyPr/>
        <a:lstStyle/>
        <a:p>
          <a:endParaRPr lang="en-US"/>
        </a:p>
      </dgm:t>
    </dgm:pt>
    <dgm:pt modelId="{F964077F-73F6-6E4D-AFA1-43573D725D52}" type="sibTrans" cxnId="{83E1C5E3-78B5-B046-8052-01B37B0F42BF}">
      <dgm:prSet/>
      <dgm:spPr/>
      <dgm:t>
        <a:bodyPr/>
        <a:lstStyle/>
        <a:p>
          <a:endParaRPr lang="en-US"/>
        </a:p>
      </dgm:t>
    </dgm:pt>
    <dgm:pt modelId="{B0E332F6-8576-432B-9FE9-A5DD847CC489}" type="pres">
      <dgm:prSet presAssocID="{A2E8B84F-9751-471C-86D3-45FFF5B17BCE}" presName="linear" presStyleCnt="0">
        <dgm:presLayoutVars>
          <dgm:dir/>
          <dgm:animLvl val="lvl"/>
          <dgm:resizeHandles val="exact"/>
        </dgm:presLayoutVars>
      </dgm:prSet>
      <dgm:spPr/>
      <dgm:t>
        <a:bodyPr/>
        <a:lstStyle/>
        <a:p>
          <a:endParaRPr lang="en-US"/>
        </a:p>
      </dgm:t>
    </dgm:pt>
    <dgm:pt modelId="{3124EBBF-A5C3-4FC2-88E8-6D98A8B96936}" type="pres">
      <dgm:prSet presAssocID="{29EB614B-9304-4403-9B15-C8756E5ABF64}" presName="parentLin" presStyleCnt="0"/>
      <dgm:spPr/>
    </dgm:pt>
    <dgm:pt modelId="{4E23FAD3-8407-4224-AB7C-B9FB85307A1A}" type="pres">
      <dgm:prSet presAssocID="{29EB614B-9304-4403-9B15-C8756E5ABF64}" presName="parentLeftMargin" presStyleLbl="node1" presStyleIdx="0" presStyleCnt="4"/>
      <dgm:spPr/>
      <dgm:t>
        <a:bodyPr/>
        <a:lstStyle/>
        <a:p>
          <a:endParaRPr lang="en-US"/>
        </a:p>
      </dgm:t>
    </dgm:pt>
    <dgm:pt modelId="{AF712C71-92CA-4CF5-B985-D9365EA9022F}" type="pres">
      <dgm:prSet presAssocID="{29EB614B-9304-4403-9B15-C8756E5ABF64}" presName="parentText" presStyleLbl="node1" presStyleIdx="0" presStyleCnt="4" custScaleX="108333">
        <dgm:presLayoutVars>
          <dgm:chMax val="0"/>
          <dgm:bulletEnabled val="1"/>
        </dgm:presLayoutVars>
      </dgm:prSet>
      <dgm:spPr/>
      <dgm:t>
        <a:bodyPr/>
        <a:lstStyle/>
        <a:p>
          <a:endParaRPr lang="en-US"/>
        </a:p>
      </dgm:t>
    </dgm:pt>
    <dgm:pt modelId="{F681C9FF-29E2-47A0-98D4-25B81661A887}" type="pres">
      <dgm:prSet presAssocID="{29EB614B-9304-4403-9B15-C8756E5ABF64}" presName="negativeSpace" presStyleCnt="0"/>
      <dgm:spPr/>
    </dgm:pt>
    <dgm:pt modelId="{4FDD2FA8-44DC-4D1C-998E-CF9F6B4C0AA0}" type="pres">
      <dgm:prSet presAssocID="{29EB614B-9304-4403-9B15-C8756E5ABF64}" presName="childText" presStyleLbl="conFgAcc1" presStyleIdx="0" presStyleCnt="4">
        <dgm:presLayoutVars>
          <dgm:bulletEnabled val="1"/>
        </dgm:presLayoutVars>
      </dgm:prSet>
      <dgm:spPr/>
    </dgm:pt>
    <dgm:pt modelId="{B7757C0E-CE8F-4FD3-9579-A965221B611C}" type="pres">
      <dgm:prSet presAssocID="{CFDD45C9-F717-486E-9625-DFB550D452DC}" presName="spaceBetweenRectangles" presStyleCnt="0"/>
      <dgm:spPr/>
    </dgm:pt>
    <dgm:pt modelId="{964B75E9-2DDC-4960-BA24-42A642516D44}" type="pres">
      <dgm:prSet presAssocID="{A53808B6-0663-4D84-A242-16C3E99DEC97}" presName="parentLin" presStyleCnt="0"/>
      <dgm:spPr/>
    </dgm:pt>
    <dgm:pt modelId="{9A7F9ACE-CE14-4892-950E-71D8D879BF72}" type="pres">
      <dgm:prSet presAssocID="{A53808B6-0663-4D84-A242-16C3E99DEC97}" presName="parentLeftMargin" presStyleLbl="node1" presStyleIdx="0" presStyleCnt="4"/>
      <dgm:spPr/>
      <dgm:t>
        <a:bodyPr/>
        <a:lstStyle/>
        <a:p>
          <a:endParaRPr lang="en-US"/>
        </a:p>
      </dgm:t>
    </dgm:pt>
    <dgm:pt modelId="{79B264B2-D4F3-419C-9B2F-961A02D1899B}" type="pres">
      <dgm:prSet presAssocID="{A53808B6-0663-4D84-A242-16C3E99DEC97}" presName="parentText" presStyleLbl="node1" presStyleIdx="1" presStyleCnt="4" custScaleX="108333">
        <dgm:presLayoutVars>
          <dgm:chMax val="0"/>
          <dgm:bulletEnabled val="1"/>
        </dgm:presLayoutVars>
      </dgm:prSet>
      <dgm:spPr/>
      <dgm:t>
        <a:bodyPr/>
        <a:lstStyle/>
        <a:p>
          <a:endParaRPr lang="en-US"/>
        </a:p>
      </dgm:t>
    </dgm:pt>
    <dgm:pt modelId="{13E90F61-5264-4369-B857-6CA26157E14A}" type="pres">
      <dgm:prSet presAssocID="{A53808B6-0663-4D84-A242-16C3E99DEC97}" presName="negativeSpace" presStyleCnt="0"/>
      <dgm:spPr/>
    </dgm:pt>
    <dgm:pt modelId="{2894E3CD-B737-42C1-9774-FBD1A53AC17E}" type="pres">
      <dgm:prSet presAssocID="{A53808B6-0663-4D84-A242-16C3E99DEC97}" presName="childText" presStyleLbl="conFgAcc1" presStyleIdx="1" presStyleCnt="4">
        <dgm:presLayoutVars>
          <dgm:bulletEnabled val="1"/>
        </dgm:presLayoutVars>
      </dgm:prSet>
      <dgm:spPr/>
    </dgm:pt>
    <dgm:pt modelId="{16BF3C51-C521-4AB7-8E46-4D757C8E836C}" type="pres">
      <dgm:prSet presAssocID="{00DF734E-C2A7-47FD-8151-3B31EF1378CB}" presName="spaceBetweenRectangles" presStyleCnt="0"/>
      <dgm:spPr/>
    </dgm:pt>
    <dgm:pt modelId="{AE49E2D2-1294-074F-9497-B7983F655A1B}" type="pres">
      <dgm:prSet presAssocID="{D43F8B62-38B2-3443-8AB0-62D9500C9761}" presName="parentLin" presStyleCnt="0"/>
      <dgm:spPr/>
    </dgm:pt>
    <dgm:pt modelId="{46C58BAD-3837-7145-BCF7-EF4DB1733B0C}" type="pres">
      <dgm:prSet presAssocID="{D43F8B62-38B2-3443-8AB0-62D9500C9761}" presName="parentLeftMargin" presStyleLbl="node1" presStyleIdx="1" presStyleCnt="4"/>
      <dgm:spPr/>
      <dgm:t>
        <a:bodyPr/>
        <a:lstStyle/>
        <a:p>
          <a:endParaRPr lang="en-US"/>
        </a:p>
      </dgm:t>
    </dgm:pt>
    <dgm:pt modelId="{A5DB4A96-D5C2-A54B-AD4A-2D0BB31E6BFE}" type="pres">
      <dgm:prSet presAssocID="{D43F8B62-38B2-3443-8AB0-62D9500C9761}" presName="parentText" presStyleLbl="node1" presStyleIdx="2" presStyleCnt="4">
        <dgm:presLayoutVars>
          <dgm:chMax val="0"/>
          <dgm:bulletEnabled val="1"/>
        </dgm:presLayoutVars>
      </dgm:prSet>
      <dgm:spPr/>
      <dgm:t>
        <a:bodyPr/>
        <a:lstStyle/>
        <a:p>
          <a:endParaRPr lang="en-US"/>
        </a:p>
      </dgm:t>
    </dgm:pt>
    <dgm:pt modelId="{5A2318A4-18D3-074E-89D6-DBABDCC3EF3D}" type="pres">
      <dgm:prSet presAssocID="{D43F8B62-38B2-3443-8AB0-62D9500C9761}" presName="negativeSpace" presStyleCnt="0"/>
      <dgm:spPr/>
    </dgm:pt>
    <dgm:pt modelId="{B287A139-3322-0740-ABA4-5298232ED9A6}" type="pres">
      <dgm:prSet presAssocID="{D43F8B62-38B2-3443-8AB0-62D9500C9761}" presName="childText" presStyleLbl="conFgAcc1" presStyleIdx="2" presStyleCnt="4">
        <dgm:presLayoutVars>
          <dgm:bulletEnabled val="1"/>
        </dgm:presLayoutVars>
      </dgm:prSet>
      <dgm:spPr/>
    </dgm:pt>
    <dgm:pt modelId="{EEC782EE-156E-C54B-9D60-054BEC8B7E24}" type="pres">
      <dgm:prSet presAssocID="{988ED117-3A66-7C47-91C6-CC803470A418}" presName="spaceBetweenRectangles" presStyleCnt="0"/>
      <dgm:spPr/>
    </dgm:pt>
    <dgm:pt modelId="{746682BD-E4AA-4346-8350-A30BC6CC2C8C}" type="pres">
      <dgm:prSet presAssocID="{08D470CE-05E2-C840-AFAE-4E3AD88B8102}" presName="parentLin" presStyleCnt="0"/>
      <dgm:spPr/>
    </dgm:pt>
    <dgm:pt modelId="{9F159AAF-2F80-9043-9023-DFBBA2CDCFA0}" type="pres">
      <dgm:prSet presAssocID="{08D470CE-05E2-C840-AFAE-4E3AD88B8102}" presName="parentLeftMargin" presStyleLbl="node1" presStyleIdx="2" presStyleCnt="4"/>
      <dgm:spPr/>
      <dgm:t>
        <a:bodyPr/>
        <a:lstStyle/>
        <a:p>
          <a:endParaRPr lang="en-US"/>
        </a:p>
      </dgm:t>
    </dgm:pt>
    <dgm:pt modelId="{99AE24B7-6C76-0C43-8E48-AA4E631FA44D}" type="pres">
      <dgm:prSet presAssocID="{08D470CE-05E2-C840-AFAE-4E3AD88B8102}" presName="parentText" presStyleLbl="node1" presStyleIdx="3" presStyleCnt="4">
        <dgm:presLayoutVars>
          <dgm:chMax val="0"/>
          <dgm:bulletEnabled val="1"/>
        </dgm:presLayoutVars>
      </dgm:prSet>
      <dgm:spPr/>
      <dgm:t>
        <a:bodyPr/>
        <a:lstStyle/>
        <a:p>
          <a:endParaRPr lang="en-US"/>
        </a:p>
      </dgm:t>
    </dgm:pt>
    <dgm:pt modelId="{57855FA8-B3AB-424A-92D6-803CBDAE101B}" type="pres">
      <dgm:prSet presAssocID="{08D470CE-05E2-C840-AFAE-4E3AD88B8102}" presName="negativeSpace" presStyleCnt="0"/>
      <dgm:spPr/>
    </dgm:pt>
    <dgm:pt modelId="{927A47D8-4DC1-ED49-B85A-55495A14949C}" type="pres">
      <dgm:prSet presAssocID="{08D470CE-05E2-C840-AFAE-4E3AD88B8102}" presName="childText" presStyleLbl="conFgAcc1" presStyleIdx="3" presStyleCnt="4">
        <dgm:presLayoutVars>
          <dgm:bulletEnabled val="1"/>
        </dgm:presLayoutVars>
      </dgm:prSet>
      <dgm:spPr/>
    </dgm:pt>
  </dgm:ptLst>
  <dgm:cxnLst>
    <dgm:cxn modelId="{1AD383BB-C38A-FF4F-B5C3-9A436C8598F1}" type="presOf" srcId="{A53808B6-0663-4D84-A242-16C3E99DEC97}" destId="{9A7F9ACE-CE14-4892-950E-71D8D879BF72}" srcOrd="0" destOrd="0" presId="urn:microsoft.com/office/officeart/2005/8/layout/list1"/>
    <dgm:cxn modelId="{E6A38DB7-31CD-3B40-8C63-A3AE67B1CE30}" type="presOf" srcId="{29EB614B-9304-4403-9B15-C8756E5ABF64}" destId="{AF712C71-92CA-4CF5-B985-D9365EA9022F}" srcOrd="1" destOrd="0" presId="urn:microsoft.com/office/officeart/2005/8/layout/list1"/>
    <dgm:cxn modelId="{B355B4FD-A69D-8D4D-B609-233D63DB83A8}" srcId="{A2E8B84F-9751-471C-86D3-45FFF5B17BCE}" destId="{D43F8B62-38B2-3443-8AB0-62D9500C9761}" srcOrd="2" destOrd="0" parTransId="{E1147FC4-26F9-7D49-9668-A1758DDE7147}" sibTransId="{988ED117-3A66-7C47-91C6-CC803470A418}"/>
    <dgm:cxn modelId="{8A41605F-7203-4DC2-B801-62CAA277FBF8}" srcId="{A2E8B84F-9751-471C-86D3-45FFF5B17BCE}" destId="{A53808B6-0663-4D84-A242-16C3E99DEC97}" srcOrd="1" destOrd="0" parTransId="{8DAD8BCD-B857-45D6-83CD-DEA0A39ED8F0}" sibTransId="{00DF734E-C2A7-47FD-8151-3B31EF1378CB}"/>
    <dgm:cxn modelId="{C63E5B68-62B0-F049-A90E-15AAB25A5F18}" type="presOf" srcId="{A53808B6-0663-4D84-A242-16C3E99DEC97}" destId="{79B264B2-D4F3-419C-9B2F-961A02D1899B}" srcOrd="1" destOrd="0" presId="urn:microsoft.com/office/officeart/2005/8/layout/list1"/>
    <dgm:cxn modelId="{567F2FC2-B1DD-B14D-8D0F-CCA4B2E23B64}" type="presOf" srcId="{A2E8B84F-9751-471C-86D3-45FFF5B17BCE}" destId="{B0E332F6-8576-432B-9FE9-A5DD847CC489}" srcOrd="0" destOrd="0" presId="urn:microsoft.com/office/officeart/2005/8/layout/list1"/>
    <dgm:cxn modelId="{99FFF30C-E746-8B47-9E46-BDE90EE36C1E}" type="presOf" srcId="{29EB614B-9304-4403-9B15-C8756E5ABF64}" destId="{4E23FAD3-8407-4224-AB7C-B9FB85307A1A}" srcOrd="0" destOrd="0" presId="urn:microsoft.com/office/officeart/2005/8/layout/list1"/>
    <dgm:cxn modelId="{94FA5526-0C91-4A14-8F58-466FA6547E16}" srcId="{A2E8B84F-9751-471C-86D3-45FFF5B17BCE}" destId="{29EB614B-9304-4403-9B15-C8756E5ABF64}" srcOrd="0" destOrd="0" parTransId="{17B4615D-52A3-4A96-AA83-C2C841D8B02C}" sibTransId="{CFDD45C9-F717-486E-9625-DFB550D452DC}"/>
    <dgm:cxn modelId="{83E1C5E3-78B5-B046-8052-01B37B0F42BF}" srcId="{A2E8B84F-9751-471C-86D3-45FFF5B17BCE}" destId="{08D470CE-05E2-C840-AFAE-4E3AD88B8102}" srcOrd="3" destOrd="0" parTransId="{DCDD46C3-D2BA-BB40-9DAF-A8FC3D72C504}" sibTransId="{F964077F-73F6-6E4D-AFA1-43573D725D52}"/>
    <dgm:cxn modelId="{3F84917D-8D1C-BB49-B8CC-7BC392A4C314}" type="presOf" srcId="{08D470CE-05E2-C840-AFAE-4E3AD88B8102}" destId="{9F159AAF-2F80-9043-9023-DFBBA2CDCFA0}" srcOrd="0" destOrd="0" presId="urn:microsoft.com/office/officeart/2005/8/layout/list1"/>
    <dgm:cxn modelId="{740FB7BF-D73A-AB4D-BD0D-CE27BCE83B42}" type="presOf" srcId="{D43F8B62-38B2-3443-8AB0-62D9500C9761}" destId="{46C58BAD-3837-7145-BCF7-EF4DB1733B0C}" srcOrd="0" destOrd="0" presId="urn:microsoft.com/office/officeart/2005/8/layout/list1"/>
    <dgm:cxn modelId="{3F87A4F2-3618-B64B-8F32-F4FDDF839B91}" type="presOf" srcId="{D43F8B62-38B2-3443-8AB0-62D9500C9761}" destId="{A5DB4A96-D5C2-A54B-AD4A-2D0BB31E6BFE}" srcOrd="1" destOrd="0" presId="urn:microsoft.com/office/officeart/2005/8/layout/list1"/>
    <dgm:cxn modelId="{4FD63F48-C24A-BA4E-9DB0-22F8CC5AE0F5}" type="presOf" srcId="{08D470CE-05E2-C840-AFAE-4E3AD88B8102}" destId="{99AE24B7-6C76-0C43-8E48-AA4E631FA44D}" srcOrd="1" destOrd="0" presId="urn:microsoft.com/office/officeart/2005/8/layout/list1"/>
    <dgm:cxn modelId="{34B60AA8-D3EE-1444-A91D-F82C69F3820A}" type="presParOf" srcId="{B0E332F6-8576-432B-9FE9-A5DD847CC489}" destId="{3124EBBF-A5C3-4FC2-88E8-6D98A8B96936}" srcOrd="0" destOrd="0" presId="urn:microsoft.com/office/officeart/2005/8/layout/list1"/>
    <dgm:cxn modelId="{E0089514-DFCB-654D-8492-A64CEF9A174E}" type="presParOf" srcId="{3124EBBF-A5C3-4FC2-88E8-6D98A8B96936}" destId="{4E23FAD3-8407-4224-AB7C-B9FB85307A1A}" srcOrd="0" destOrd="0" presId="urn:microsoft.com/office/officeart/2005/8/layout/list1"/>
    <dgm:cxn modelId="{E4DB90DF-8D2A-FF4C-AE24-54FFC34763AA}" type="presParOf" srcId="{3124EBBF-A5C3-4FC2-88E8-6D98A8B96936}" destId="{AF712C71-92CA-4CF5-B985-D9365EA9022F}" srcOrd="1" destOrd="0" presId="urn:microsoft.com/office/officeart/2005/8/layout/list1"/>
    <dgm:cxn modelId="{F3D38578-50DD-B446-8361-A717A6392CC8}" type="presParOf" srcId="{B0E332F6-8576-432B-9FE9-A5DD847CC489}" destId="{F681C9FF-29E2-47A0-98D4-25B81661A887}" srcOrd="1" destOrd="0" presId="urn:microsoft.com/office/officeart/2005/8/layout/list1"/>
    <dgm:cxn modelId="{2FFF52F2-71B8-004A-9A34-B45FDC29CC15}" type="presParOf" srcId="{B0E332F6-8576-432B-9FE9-A5DD847CC489}" destId="{4FDD2FA8-44DC-4D1C-998E-CF9F6B4C0AA0}" srcOrd="2" destOrd="0" presId="urn:microsoft.com/office/officeart/2005/8/layout/list1"/>
    <dgm:cxn modelId="{99CE9473-48C6-7D47-A17A-13FC0713FA84}" type="presParOf" srcId="{B0E332F6-8576-432B-9FE9-A5DD847CC489}" destId="{B7757C0E-CE8F-4FD3-9579-A965221B611C}" srcOrd="3" destOrd="0" presId="urn:microsoft.com/office/officeart/2005/8/layout/list1"/>
    <dgm:cxn modelId="{2EFB9B19-2AF5-3A4C-99EC-B5428FF321FD}" type="presParOf" srcId="{B0E332F6-8576-432B-9FE9-A5DD847CC489}" destId="{964B75E9-2DDC-4960-BA24-42A642516D44}" srcOrd="4" destOrd="0" presId="urn:microsoft.com/office/officeart/2005/8/layout/list1"/>
    <dgm:cxn modelId="{DA22618A-B105-E14F-8F37-45C7C5553DDC}" type="presParOf" srcId="{964B75E9-2DDC-4960-BA24-42A642516D44}" destId="{9A7F9ACE-CE14-4892-950E-71D8D879BF72}" srcOrd="0" destOrd="0" presId="urn:microsoft.com/office/officeart/2005/8/layout/list1"/>
    <dgm:cxn modelId="{DD891169-09C8-F84A-9E0C-AEA34297512D}" type="presParOf" srcId="{964B75E9-2DDC-4960-BA24-42A642516D44}" destId="{79B264B2-D4F3-419C-9B2F-961A02D1899B}" srcOrd="1" destOrd="0" presId="urn:microsoft.com/office/officeart/2005/8/layout/list1"/>
    <dgm:cxn modelId="{9CFD929F-260F-C14E-A078-F37619D45A92}" type="presParOf" srcId="{B0E332F6-8576-432B-9FE9-A5DD847CC489}" destId="{13E90F61-5264-4369-B857-6CA26157E14A}" srcOrd="5" destOrd="0" presId="urn:microsoft.com/office/officeart/2005/8/layout/list1"/>
    <dgm:cxn modelId="{8121EE94-ECF7-7146-943F-5056FA51F1DB}" type="presParOf" srcId="{B0E332F6-8576-432B-9FE9-A5DD847CC489}" destId="{2894E3CD-B737-42C1-9774-FBD1A53AC17E}" srcOrd="6" destOrd="0" presId="urn:microsoft.com/office/officeart/2005/8/layout/list1"/>
    <dgm:cxn modelId="{D87312C9-D105-9345-A2E5-2676101937E6}" type="presParOf" srcId="{B0E332F6-8576-432B-9FE9-A5DD847CC489}" destId="{16BF3C51-C521-4AB7-8E46-4D757C8E836C}" srcOrd="7" destOrd="0" presId="urn:microsoft.com/office/officeart/2005/8/layout/list1"/>
    <dgm:cxn modelId="{0BC5B411-C792-0543-AFD7-45A0F95F00CE}" type="presParOf" srcId="{B0E332F6-8576-432B-9FE9-A5DD847CC489}" destId="{AE49E2D2-1294-074F-9497-B7983F655A1B}" srcOrd="8" destOrd="0" presId="urn:microsoft.com/office/officeart/2005/8/layout/list1"/>
    <dgm:cxn modelId="{34C96585-F3A6-A04B-BB41-EC62734571E8}" type="presParOf" srcId="{AE49E2D2-1294-074F-9497-B7983F655A1B}" destId="{46C58BAD-3837-7145-BCF7-EF4DB1733B0C}" srcOrd="0" destOrd="0" presId="urn:microsoft.com/office/officeart/2005/8/layout/list1"/>
    <dgm:cxn modelId="{F99C5380-4266-6F41-8A0B-82AE321453DA}" type="presParOf" srcId="{AE49E2D2-1294-074F-9497-B7983F655A1B}" destId="{A5DB4A96-D5C2-A54B-AD4A-2D0BB31E6BFE}" srcOrd="1" destOrd="0" presId="urn:microsoft.com/office/officeart/2005/8/layout/list1"/>
    <dgm:cxn modelId="{38F3B14F-F046-8649-8B65-33F222B4E55A}" type="presParOf" srcId="{B0E332F6-8576-432B-9FE9-A5DD847CC489}" destId="{5A2318A4-18D3-074E-89D6-DBABDCC3EF3D}" srcOrd="9" destOrd="0" presId="urn:microsoft.com/office/officeart/2005/8/layout/list1"/>
    <dgm:cxn modelId="{6004932C-C62C-514A-85AD-0AFAEBFB02F5}" type="presParOf" srcId="{B0E332F6-8576-432B-9FE9-A5DD847CC489}" destId="{B287A139-3322-0740-ABA4-5298232ED9A6}" srcOrd="10" destOrd="0" presId="urn:microsoft.com/office/officeart/2005/8/layout/list1"/>
    <dgm:cxn modelId="{B57401AF-EAF3-8049-BB5F-FE0ABB6091AD}" type="presParOf" srcId="{B0E332F6-8576-432B-9FE9-A5DD847CC489}" destId="{EEC782EE-156E-C54B-9D60-054BEC8B7E24}" srcOrd="11" destOrd="0" presId="urn:microsoft.com/office/officeart/2005/8/layout/list1"/>
    <dgm:cxn modelId="{13B9A9FD-A56F-0E4C-BA35-16BD3EA883FE}" type="presParOf" srcId="{B0E332F6-8576-432B-9FE9-A5DD847CC489}" destId="{746682BD-E4AA-4346-8350-A30BC6CC2C8C}" srcOrd="12" destOrd="0" presId="urn:microsoft.com/office/officeart/2005/8/layout/list1"/>
    <dgm:cxn modelId="{9C561D6F-8076-A046-AFC9-5E03A3DC5C69}" type="presParOf" srcId="{746682BD-E4AA-4346-8350-A30BC6CC2C8C}" destId="{9F159AAF-2F80-9043-9023-DFBBA2CDCFA0}" srcOrd="0" destOrd="0" presId="urn:microsoft.com/office/officeart/2005/8/layout/list1"/>
    <dgm:cxn modelId="{8310B70B-1F39-1B49-BB03-7C01D55911CB}" type="presParOf" srcId="{746682BD-E4AA-4346-8350-A30BC6CC2C8C}" destId="{99AE24B7-6C76-0C43-8E48-AA4E631FA44D}" srcOrd="1" destOrd="0" presId="urn:microsoft.com/office/officeart/2005/8/layout/list1"/>
    <dgm:cxn modelId="{5137364C-4511-1A40-A888-FD8BB82AC9D5}" type="presParOf" srcId="{B0E332F6-8576-432B-9FE9-A5DD847CC489}" destId="{57855FA8-B3AB-424A-92D6-803CBDAE101B}" srcOrd="13" destOrd="0" presId="urn:microsoft.com/office/officeart/2005/8/layout/list1"/>
    <dgm:cxn modelId="{1D7B3A4D-7E37-1447-AB94-3F7A6CB0B3BF}" type="presParOf" srcId="{B0E332F6-8576-432B-9FE9-A5DD847CC489}" destId="{927A47D8-4DC1-ED49-B85A-55495A14949C}"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170F3C-0C3E-4671-8E3D-28F92032255F}">
      <dsp:nvSpPr>
        <dsp:cNvPr id="0" name=""/>
        <dsp:cNvSpPr/>
      </dsp:nvSpPr>
      <dsp:spPr>
        <a:xfrm>
          <a:off x="0" y="290348"/>
          <a:ext cx="10337053" cy="793012"/>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2270" tIns="395732" rIns="802270"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latin typeface="Arial" panose="020B0604020202020204" pitchFamily="34" charset="0"/>
              <a:cs typeface="Arial" panose="020B0604020202020204" pitchFamily="34" charset="0"/>
            </a:rPr>
            <a:t>Executive Leadership | Academic Success Team  </a:t>
          </a:r>
        </a:p>
      </dsp:txBody>
      <dsp:txXfrm>
        <a:off x="0" y="290348"/>
        <a:ext cx="10337053" cy="793012"/>
      </dsp:txXfrm>
    </dsp:sp>
    <dsp:sp modelId="{8E7E671B-747D-44D6-B8C9-B929FD682E84}">
      <dsp:nvSpPr>
        <dsp:cNvPr id="0" name=""/>
        <dsp:cNvSpPr/>
      </dsp:nvSpPr>
      <dsp:spPr>
        <a:xfrm>
          <a:off x="516852" y="9908"/>
          <a:ext cx="7589484" cy="5608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3501" tIns="0" rIns="273501" bIns="0" numCol="1" spcCol="1270" anchor="ctr" anchorCtr="0">
          <a:noAutofit/>
        </a:bodyPr>
        <a:lstStyle/>
        <a:p>
          <a:pPr lvl="0" algn="l" defTabSz="1244600">
            <a:lnSpc>
              <a:spcPct val="90000"/>
            </a:lnSpc>
            <a:spcBef>
              <a:spcPct val="0"/>
            </a:spcBef>
            <a:spcAft>
              <a:spcPct val="35000"/>
            </a:spcAft>
          </a:pPr>
          <a:r>
            <a:rPr lang="en-US" sz="2800" kern="1200" dirty="0">
              <a:latin typeface="Arial" panose="020B0604020202020204" pitchFamily="34" charset="0"/>
              <a:cs typeface="Arial" panose="020B0604020202020204" pitchFamily="34" charset="0"/>
            </a:rPr>
            <a:t>Leadership &amp; Academic Success Team</a:t>
          </a:r>
        </a:p>
      </dsp:txBody>
      <dsp:txXfrm>
        <a:off x="544232" y="37288"/>
        <a:ext cx="7534724" cy="506120"/>
      </dsp:txXfrm>
    </dsp:sp>
    <dsp:sp modelId="{27D9D76D-B0E3-43E1-9237-A4DEB097EB16}">
      <dsp:nvSpPr>
        <dsp:cNvPr id="0" name=""/>
        <dsp:cNvSpPr/>
      </dsp:nvSpPr>
      <dsp:spPr>
        <a:xfrm>
          <a:off x="0" y="1466401"/>
          <a:ext cx="10337053" cy="793012"/>
        </a:xfrm>
        <a:prstGeom prst="rect">
          <a:avLst/>
        </a:prstGeom>
        <a:solidFill>
          <a:schemeClr val="lt1">
            <a:alpha val="90000"/>
            <a:hueOff val="0"/>
            <a:satOff val="0"/>
            <a:lumOff val="0"/>
            <a:alphaOff val="0"/>
          </a:schemeClr>
        </a:solidFill>
        <a:ln w="12700" cap="flat" cmpd="sng" algn="ctr">
          <a:solidFill>
            <a:schemeClr val="accent3">
              <a:hueOff val="903533"/>
              <a:satOff val="33333"/>
              <a:lumOff val="-490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2270" tIns="395732" rIns="802270"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latin typeface="Arial" panose="020B0604020202020204" pitchFamily="34" charset="0"/>
              <a:cs typeface="Arial" panose="020B0604020202020204" pitchFamily="34" charset="0"/>
            </a:rPr>
            <a:t>What the data show us</a:t>
          </a:r>
        </a:p>
      </dsp:txBody>
      <dsp:txXfrm>
        <a:off x="0" y="1466401"/>
        <a:ext cx="10337053" cy="793012"/>
      </dsp:txXfrm>
    </dsp:sp>
    <dsp:sp modelId="{988BE7EB-B635-4A3E-A9F1-FF5E07A530FE}">
      <dsp:nvSpPr>
        <dsp:cNvPr id="0" name=""/>
        <dsp:cNvSpPr/>
      </dsp:nvSpPr>
      <dsp:spPr>
        <a:xfrm>
          <a:off x="516852" y="1185961"/>
          <a:ext cx="7589484" cy="560880"/>
        </a:xfrm>
        <a:prstGeom prst="roundRect">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3501" tIns="0" rIns="273501" bIns="0" numCol="1" spcCol="1270" anchor="ctr" anchorCtr="0">
          <a:noAutofit/>
        </a:bodyPr>
        <a:lstStyle/>
        <a:p>
          <a:pPr lvl="0" algn="l" defTabSz="1244600">
            <a:lnSpc>
              <a:spcPct val="90000"/>
            </a:lnSpc>
            <a:spcBef>
              <a:spcPct val="0"/>
            </a:spcBef>
            <a:spcAft>
              <a:spcPct val="35000"/>
            </a:spcAft>
          </a:pPr>
          <a:r>
            <a:rPr lang="en-US" sz="2800" kern="1200" dirty="0">
              <a:latin typeface="Arial" panose="020B0604020202020204" pitchFamily="34" charset="0"/>
              <a:cs typeface="Arial" panose="020B0604020202020204" pitchFamily="34" charset="0"/>
            </a:rPr>
            <a:t>Graduation &amp; Retention Rate Improvements</a:t>
          </a:r>
        </a:p>
      </dsp:txBody>
      <dsp:txXfrm>
        <a:off x="544232" y="1213341"/>
        <a:ext cx="7534724" cy="506120"/>
      </dsp:txXfrm>
    </dsp:sp>
    <dsp:sp modelId="{661EC5EA-6D4B-4C4C-B3AE-CD611B93D2E0}">
      <dsp:nvSpPr>
        <dsp:cNvPr id="0" name=""/>
        <dsp:cNvSpPr/>
      </dsp:nvSpPr>
      <dsp:spPr>
        <a:xfrm>
          <a:off x="0" y="2642453"/>
          <a:ext cx="10337053" cy="793012"/>
        </a:xfrm>
        <a:prstGeom prst="rect">
          <a:avLst/>
        </a:prstGeom>
        <a:solidFill>
          <a:schemeClr val="lt1">
            <a:alpha val="90000"/>
            <a:hueOff val="0"/>
            <a:satOff val="0"/>
            <a:lumOff val="0"/>
            <a:alphaOff val="0"/>
          </a:schemeClr>
        </a:solidFill>
        <a:ln w="12700" cap="flat" cmpd="sng" algn="ctr">
          <a:solidFill>
            <a:schemeClr val="accent3">
              <a:hueOff val="1807066"/>
              <a:satOff val="66667"/>
              <a:lumOff val="-980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2270" tIns="395732" rIns="802270"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latin typeface="Arial" panose="020B0604020202020204" pitchFamily="34" charset="0"/>
              <a:cs typeface="Arial" panose="020B0604020202020204" pitchFamily="34" charset="0"/>
            </a:rPr>
            <a:t>Value proposition | Geography | Programs</a:t>
          </a:r>
        </a:p>
      </dsp:txBody>
      <dsp:txXfrm>
        <a:off x="0" y="2642453"/>
        <a:ext cx="10337053" cy="793012"/>
      </dsp:txXfrm>
    </dsp:sp>
    <dsp:sp modelId="{EA32A17A-B89A-46F6-AC0E-680D9BF4D7B8}">
      <dsp:nvSpPr>
        <dsp:cNvPr id="0" name=""/>
        <dsp:cNvSpPr/>
      </dsp:nvSpPr>
      <dsp:spPr>
        <a:xfrm>
          <a:off x="516852" y="2362013"/>
          <a:ext cx="7589484" cy="560880"/>
        </a:xfrm>
        <a:prstGeom prst="roundRect">
          <a:avLst/>
        </a:prstGeom>
        <a:solidFill>
          <a:schemeClr val="tx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3501" tIns="0" rIns="273501" bIns="0" numCol="1" spcCol="1270" anchor="ctr" anchorCtr="0">
          <a:noAutofit/>
        </a:bodyPr>
        <a:lstStyle/>
        <a:p>
          <a:pPr lvl="0" algn="l" defTabSz="1244600">
            <a:lnSpc>
              <a:spcPct val="90000"/>
            </a:lnSpc>
            <a:spcBef>
              <a:spcPct val="0"/>
            </a:spcBef>
            <a:spcAft>
              <a:spcPct val="35000"/>
            </a:spcAft>
          </a:pPr>
          <a:r>
            <a:rPr lang="en-US" sz="2800" kern="1200" dirty="0">
              <a:latin typeface="Arial" panose="020B0604020202020204" pitchFamily="34" charset="0"/>
              <a:cs typeface="Arial" panose="020B0604020202020204" pitchFamily="34" charset="0"/>
            </a:rPr>
            <a:t>Student Success: Strategy and Programs</a:t>
          </a:r>
        </a:p>
      </dsp:txBody>
      <dsp:txXfrm>
        <a:off x="544232" y="2389393"/>
        <a:ext cx="7534724" cy="506120"/>
      </dsp:txXfrm>
    </dsp:sp>
    <dsp:sp modelId="{3A98EDEB-6A24-407D-8DA9-E989D18AA569}">
      <dsp:nvSpPr>
        <dsp:cNvPr id="0" name=""/>
        <dsp:cNvSpPr/>
      </dsp:nvSpPr>
      <dsp:spPr>
        <a:xfrm>
          <a:off x="0" y="3818506"/>
          <a:ext cx="10337053" cy="793012"/>
        </a:xfrm>
        <a:prstGeom prst="rect">
          <a:avLst/>
        </a:prstGeom>
        <a:no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2270" tIns="395732" rIns="802270"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latin typeface="Arial" panose="020B0604020202020204" pitchFamily="34" charset="0"/>
              <a:cs typeface="Arial" panose="020B0604020202020204" pitchFamily="34" charset="0"/>
            </a:rPr>
            <a:t>Problem | Strategies</a:t>
          </a:r>
        </a:p>
      </dsp:txBody>
      <dsp:txXfrm>
        <a:off x="0" y="3818506"/>
        <a:ext cx="10337053" cy="793012"/>
      </dsp:txXfrm>
    </dsp:sp>
    <dsp:sp modelId="{3B09D591-B714-48D2-9519-19D456DA269C}">
      <dsp:nvSpPr>
        <dsp:cNvPr id="0" name=""/>
        <dsp:cNvSpPr/>
      </dsp:nvSpPr>
      <dsp:spPr>
        <a:xfrm>
          <a:off x="516852" y="3538066"/>
          <a:ext cx="7589484" cy="560880"/>
        </a:xfrm>
        <a:prstGeom prst="roundRect">
          <a:avLst/>
        </a:prstGeom>
        <a:solidFill>
          <a:srgbClr val="88112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3501" tIns="0" rIns="273501" bIns="0" numCol="1" spcCol="1270" anchor="ctr" anchorCtr="0">
          <a:noAutofit/>
        </a:bodyPr>
        <a:lstStyle/>
        <a:p>
          <a:pPr lvl="0" algn="l" defTabSz="1244600">
            <a:lnSpc>
              <a:spcPct val="90000"/>
            </a:lnSpc>
            <a:spcBef>
              <a:spcPct val="0"/>
            </a:spcBef>
            <a:spcAft>
              <a:spcPct val="35000"/>
            </a:spcAft>
          </a:pPr>
          <a:r>
            <a:rPr lang="en-US" sz="2800" kern="1200" dirty="0">
              <a:latin typeface="Arial" panose="020B0604020202020204" pitchFamily="34" charset="0"/>
              <a:cs typeface="Arial" panose="020B0604020202020204" pitchFamily="34" charset="0"/>
            </a:rPr>
            <a:t>Male Student Completion</a:t>
          </a:r>
        </a:p>
      </dsp:txBody>
      <dsp:txXfrm>
        <a:off x="544232" y="3565446"/>
        <a:ext cx="7534724" cy="50612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DD2FA8-44DC-4D1C-998E-CF9F6B4C0AA0}">
      <dsp:nvSpPr>
        <dsp:cNvPr id="0" name=""/>
        <dsp:cNvSpPr/>
      </dsp:nvSpPr>
      <dsp:spPr>
        <a:xfrm>
          <a:off x="0" y="395028"/>
          <a:ext cx="10249319" cy="5796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F712C71-92CA-4CF5-B985-D9365EA9022F}">
      <dsp:nvSpPr>
        <dsp:cNvPr id="0" name=""/>
        <dsp:cNvSpPr/>
      </dsp:nvSpPr>
      <dsp:spPr>
        <a:xfrm>
          <a:off x="512465" y="55548"/>
          <a:ext cx="7772376" cy="678960"/>
        </a:xfrm>
        <a:prstGeom prst="roundRect">
          <a:avLst/>
        </a:prstGeom>
        <a:solidFill>
          <a:schemeClr val="tx1"/>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1180" tIns="0" rIns="271180" bIns="0" numCol="1" spcCol="1270" anchor="ctr" anchorCtr="0">
          <a:noAutofit/>
        </a:bodyPr>
        <a:lstStyle/>
        <a:p>
          <a:pPr lvl="0" algn="l" defTabSz="1022350">
            <a:lnSpc>
              <a:spcPct val="90000"/>
            </a:lnSpc>
            <a:spcBef>
              <a:spcPct val="0"/>
            </a:spcBef>
            <a:spcAft>
              <a:spcPct val="35000"/>
            </a:spcAft>
          </a:pPr>
          <a:r>
            <a:rPr lang="en-US" sz="2300" kern="1200" dirty="0"/>
            <a:t>Impact of alcohol and drug usage</a:t>
          </a:r>
          <a:endParaRPr lang="en-US" sz="2300" kern="1200" dirty="0">
            <a:latin typeface="Arial" panose="020B0604020202020204" pitchFamily="34" charset="0"/>
            <a:cs typeface="Arial" panose="020B0604020202020204" pitchFamily="34" charset="0"/>
          </a:endParaRPr>
        </a:p>
      </dsp:txBody>
      <dsp:txXfrm>
        <a:off x="545609" y="88692"/>
        <a:ext cx="7706088" cy="612672"/>
      </dsp:txXfrm>
    </dsp:sp>
    <dsp:sp modelId="{B531F065-DAE9-4941-9CCA-9A1D510759E4}">
      <dsp:nvSpPr>
        <dsp:cNvPr id="0" name=""/>
        <dsp:cNvSpPr/>
      </dsp:nvSpPr>
      <dsp:spPr>
        <a:xfrm>
          <a:off x="0" y="1438308"/>
          <a:ext cx="10249319" cy="5796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4E1A710-EB52-0745-8706-6162B54FE798}">
      <dsp:nvSpPr>
        <dsp:cNvPr id="0" name=""/>
        <dsp:cNvSpPr/>
      </dsp:nvSpPr>
      <dsp:spPr>
        <a:xfrm>
          <a:off x="512465" y="1098828"/>
          <a:ext cx="7174523" cy="678960"/>
        </a:xfrm>
        <a:prstGeom prst="roundRect">
          <a:avLst/>
        </a:prstGeom>
        <a:solidFill>
          <a:schemeClr val="bg1">
            <a:lumMod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1180" tIns="0" rIns="271180" bIns="0" numCol="1" spcCol="1270" anchor="ctr" anchorCtr="0">
          <a:noAutofit/>
        </a:bodyPr>
        <a:lstStyle/>
        <a:p>
          <a:pPr lvl="0" algn="l" defTabSz="1022350">
            <a:lnSpc>
              <a:spcPct val="90000"/>
            </a:lnSpc>
            <a:spcBef>
              <a:spcPct val="0"/>
            </a:spcBef>
            <a:spcAft>
              <a:spcPct val="35000"/>
            </a:spcAft>
          </a:pPr>
          <a:r>
            <a:rPr lang="en-US" sz="2300" kern="1200"/>
            <a:t>Immersive video games</a:t>
          </a:r>
          <a:endParaRPr lang="en-US" sz="2300" kern="1200" dirty="0"/>
        </a:p>
      </dsp:txBody>
      <dsp:txXfrm>
        <a:off x="545609" y="1131972"/>
        <a:ext cx="7108235" cy="612672"/>
      </dsp:txXfrm>
    </dsp:sp>
    <dsp:sp modelId="{7286FD19-BFB9-A649-B218-418EC5F8A167}">
      <dsp:nvSpPr>
        <dsp:cNvPr id="0" name=""/>
        <dsp:cNvSpPr/>
      </dsp:nvSpPr>
      <dsp:spPr>
        <a:xfrm>
          <a:off x="0" y="2481588"/>
          <a:ext cx="10249319" cy="5796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374249-602C-3F44-BD04-E27EF5FD6EF4}">
      <dsp:nvSpPr>
        <dsp:cNvPr id="0" name=""/>
        <dsp:cNvSpPr/>
      </dsp:nvSpPr>
      <dsp:spPr>
        <a:xfrm>
          <a:off x="512465" y="2142108"/>
          <a:ext cx="7174523" cy="678960"/>
        </a:xfrm>
        <a:prstGeom prst="roundRect">
          <a:avLst/>
        </a:prstGeom>
        <a:solidFill>
          <a:srgbClr val="C0000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1180" tIns="0" rIns="271180" bIns="0" numCol="1" spcCol="1270" anchor="ctr" anchorCtr="0">
          <a:noAutofit/>
        </a:bodyPr>
        <a:lstStyle/>
        <a:p>
          <a:pPr lvl="0" algn="l" defTabSz="1022350">
            <a:lnSpc>
              <a:spcPct val="90000"/>
            </a:lnSpc>
            <a:spcBef>
              <a:spcPct val="0"/>
            </a:spcBef>
            <a:spcAft>
              <a:spcPct val="35000"/>
            </a:spcAft>
          </a:pPr>
          <a:r>
            <a:rPr lang="en-US" sz="2300" kern="1200" dirty="0"/>
            <a:t>Inability and unwillingness to ask for help</a:t>
          </a:r>
        </a:p>
      </dsp:txBody>
      <dsp:txXfrm>
        <a:off x="545609" y="2175252"/>
        <a:ext cx="7108235" cy="612672"/>
      </dsp:txXfrm>
    </dsp:sp>
    <dsp:sp modelId="{D46E5442-3AD1-1247-916E-36780489B714}">
      <dsp:nvSpPr>
        <dsp:cNvPr id="0" name=""/>
        <dsp:cNvSpPr/>
      </dsp:nvSpPr>
      <dsp:spPr>
        <a:xfrm>
          <a:off x="0" y="3524868"/>
          <a:ext cx="10249319" cy="5796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7E65EF-08C9-9248-AB3D-81B74F54CC5B}">
      <dsp:nvSpPr>
        <dsp:cNvPr id="0" name=""/>
        <dsp:cNvSpPr/>
      </dsp:nvSpPr>
      <dsp:spPr>
        <a:xfrm>
          <a:off x="512465" y="3185388"/>
          <a:ext cx="7174523" cy="678960"/>
        </a:xfrm>
        <a:prstGeom prst="roundRect">
          <a:avLst/>
        </a:prstGeom>
        <a:solidFill>
          <a:schemeClr val="accent1">
            <a:lumMod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1180" tIns="0" rIns="271180" bIns="0" numCol="1" spcCol="1270" anchor="ctr" anchorCtr="0">
          <a:noAutofit/>
        </a:bodyPr>
        <a:lstStyle/>
        <a:p>
          <a:pPr lvl="0" algn="l" defTabSz="1022350">
            <a:lnSpc>
              <a:spcPct val="90000"/>
            </a:lnSpc>
            <a:spcBef>
              <a:spcPct val="0"/>
            </a:spcBef>
            <a:spcAft>
              <a:spcPct val="35000"/>
            </a:spcAft>
          </a:pPr>
          <a:r>
            <a:rPr lang="en-US" sz="2300" kern="1200"/>
            <a:t>Poor decision making</a:t>
          </a:r>
          <a:endParaRPr lang="en-US" sz="2300" kern="1200" dirty="0"/>
        </a:p>
      </dsp:txBody>
      <dsp:txXfrm>
        <a:off x="545609" y="3218532"/>
        <a:ext cx="7108235" cy="61267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A7D197-D8A2-438E-BB8E-C6AA48F149EB}">
      <dsp:nvSpPr>
        <dsp:cNvPr id="0" name=""/>
        <dsp:cNvSpPr/>
      </dsp:nvSpPr>
      <dsp:spPr>
        <a:xfrm>
          <a:off x="8563" y="283862"/>
          <a:ext cx="3171040" cy="1226604"/>
        </a:xfrm>
        <a:prstGeom prst="rect">
          <a:avLst/>
        </a:prstGeom>
        <a:solidFill>
          <a:srgbClr val="881124"/>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30048" rIns="182880" bIns="130048" numCol="1" spcCol="1270" anchor="ctr" anchorCtr="0">
          <a:noAutofit/>
        </a:bodyPr>
        <a:lstStyle/>
        <a:p>
          <a:pPr lvl="0" algn="ctr" defTabSz="1422400">
            <a:lnSpc>
              <a:spcPct val="90000"/>
            </a:lnSpc>
            <a:spcBef>
              <a:spcPct val="0"/>
            </a:spcBef>
            <a:spcAft>
              <a:spcPct val="35000"/>
            </a:spcAft>
          </a:pPr>
          <a:r>
            <a:rPr lang="en-US" sz="3200" b="1" kern="1200" dirty="0">
              <a:latin typeface="Arial" panose="020B0604020202020204" pitchFamily="34" charset="0"/>
              <a:cs typeface="Arial" panose="020B0604020202020204" pitchFamily="34" charset="0"/>
            </a:rPr>
            <a:t>Achievements</a:t>
          </a:r>
        </a:p>
      </dsp:txBody>
      <dsp:txXfrm>
        <a:off x="8563" y="283862"/>
        <a:ext cx="3171040" cy="1226604"/>
      </dsp:txXfrm>
    </dsp:sp>
    <dsp:sp modelId="{3B67B985-1CA6-4ED6-9D4C-CF3A7C801D1A}">
      <dsp:nvSpPr>
        <dsp:cNvPr id="0" name=""/>
        <dsp:cNvSpPr/>
      </dsp:nvSpPr>
      <dsp:spPr>
        <a:xfrm>
          <a:off x="8563" y="1500274"/>
          <a:ext cx="3171040" cy="3122437"/>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Arial" panose="020B0604020202020204" pitchFamily="34" charset="0"/>
              <a:cs typeface="Arial" panose="020B0604020202020204" pitchFamily="34" charset="0"/>
            </a:rPr>
            <a:t>17 point increase in 6 years</a:t>
          </a:r>
          <a:br>
            <a:rPr lang="en-US" sz="2000" kern="1200" dirty="0">
              <a:latin typeface="Arial" panose="020B0604020202020204" pitchFamily="34" charset="0"/>
              <a:cs typeface="Arial" panose="020B0604020202020204" pitchFamily="34" charset="0"/>
            </a:rPr>
          </a:br>
          <a:endParaRPr lang="en-US" sz="200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US" sz="2000" kern="1200" dirty="0">
              <a:latin typeface="Arial" panose="020B0604020202020204" pitchFamily="34" charset="0"/>
              <a:cs typeface="Arial" panose="020B0604020202020204" pitchFamily="34" charset="0"/>
            </a:rPr>
            <a:t>Improvement is in top 3 pct of 4yr institutions</a:t>
          </a:r>
          <a:br>
            <a:rPr lang="en-US" sz="2000" kern="1200" dirty="0">
              <a:latin typeface="Arial" panose="020B0604020202020204" pitchFamily="34" charset="0"/>
              <a:cs typeface="Arial" panose="020B0604020202020204" pitchFamily="34" charset="0"/>
            </a:rPr>
          </a:br>
          <a:endParaRPr lang="en-US" sz="200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US" sz="2000" kern="1200" dirty="0">
              <a:latin typeface="Arial" panose="020B0604020202020204" pitchFamily="34" charset="0"/>
              <a:cs typeface="Arial" panose="020B0604020202020204" pitchFamily="34" charset="0"/>
            </a:rPr>
            <a:t>Most equity gaps closed</a:t>
          </a:r>
        </a:p>
      </dsp:txBody>
      <dsp:txXfrm>
        <a:off x="8563" y="1500274"/>
        <a:ext cx="3171040" cy="3122437"/>
      </dsp:txXfrm>
    </dsp:sp>
    <dsp:sp modelId="{68DA7E4D-DDDC-4C47-BC30-E6492CB99E17}">
      <dsp:nvSpPr>
        <dsp:cNvPr id="0" name=""/>
        <dsp:cNvSpPr/>
      </dsp:nvSpPr>
      <dsp:spPr>
        <a:xfrm>
          <a:off x="3625055" y="308839"/>
          <a:ext cx="3431287" cy="1166457"/>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en-US" sz="3200" b="1" kern="1200" dirty="0">
              <a:latin typeface="Arial" panose="020B0604020202020204" pitchFamily="34" charset="0"/>
              <a:cs typeface="Arial" panose="020B0604020202020204" pitchFamily="34" charset="0"/>
            </a:rPr>
            <a:t>Full-Court Press</a:t>
          </a:r>
        </a:p>
      </dsp:txBody>
      <dsp:txXfrm>
        <a:off x="3625055" y="308839"/>
        <a:ext cx="3431287" cy="1166457"/>
      </dsp:txXfrm>
    </dsp:sp>
    <dsp:sp modelId="{6ABD9683-AFDA-4033-B820-92A5B682FF19}">
      <dsp:nvSpPr>
        <dsp:cNvPr id="0" name=""/>
        <dsp:cNvSpPr/>
      </dsp:nvSpPr>
      <dsp:spPr>
        <a:xfrm>
          <a:off x="3623549" y="1475297"/>
          <a:ext cx="3434299" cy="3122437"/>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Arial" panose="020B0604020202020204" pitchFamily="34" charset="0"/>
              <a:cs typeface="Arial" panose="020B0604020202020204" pitchFamily="34" charset="0"/>
            </a:rPr>
            <a:t>Senior leadership commitment</a:t>
          </a:r>
          <a:br>
            <a:rPr lang="en-US" sz="2000" kern="1200" dirty="0">
              <a:latin typeface="Arial" panose="020B0604020202020204" pitchFamily="34" charset="0"/>
              <a:cs typeface="Arial" panose="020B0604020202020204" pitchFamily="34" charset="0"/>
            </a:rPr>
          </a:br>
          <a:endParaRPr lang="en-US" sz="200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US" sz="2000" kern="1200" dirty="0">
              <a:latin typeface="Arial" panose="020B0604020202020204" pitchFamily="34" charset="0"/>
              <a:cs typeface="Arial" panose="020B0604020202020204" pitchFamily="34" charset="0"/>
            </a:rPr>
            <a:t>Annual investment of hundreds of thousands of dollars</a:t>
          </a:r>
        </a:p>
        <a:p>
          <a:pPr marL="228600" lvl="1" indent="-228600" algn="l" defTabSz="889000">
            <a:lnSpc>
              <a:spcPct val="90000"/>
            </a:lnSpc>
            <a:spcBef>
              <a:spcPct val="0"/>
            </a:spcBef>
            <a:spcAft>
              <a:spcPct val="15000"/>
            </a:spcAft>
            <a:buChar char="•"/>
          </a:pPr>
          <a:endParaRPr lang="en-US" sz="200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US" sz="2000" kern="1200" dirty="0">
              <a:latin typeface="Arial" panose="020B0604020202020204" pitchFamily="34" charset="0"/>
              <a:cs typeface="Arial" panose="020B0604020202020204" pitchFamily="34" charset="0"/>
            </a:rPr>
            <a:t>Implemented any initiative we could identify</a:t>
          </a:r>
        </a:p>
        <a:p>
          <a:pPr marL="228600" lvl="1" indent="-228600" algn="l" defTabSz="889000">
            <a:lnSpc>
              <a:spcPct val="90000"/>
            </a:lnSpc>
            <a:spcBef>
              <a:spcPct val="0"/>
            </a:spcBef>
            <a:spcAft>
              <a:spcPct val="15000"/>
            </a:spcAft>
            <a:buChar char="•"/>
          </a:pPr>
          <a:endParaRPr lang="en-US" sz="2000" kern="1200" dirty="0">
            <a:latin typeface="Arial" panose="020B0604020202020204" pitchFamily="34" charset="0"/>
            <a:cs typeface="Arial" panose="020B0604020202020204" pitchFamily="34" charset="0"/>
          </a:endParaRPr>
        </a:p>
      </dsp:txBody>
      <dsp:txXfrm>
        <a:off x="3623549" y="1475297"/>
        <a:ext cx="3434299" cy="3122437"/>
      </dsp:txXfrm>
    </dsp:sp>
    <dsp:sp modelId="{C6EE2BB4-48D4-4C9A-97BD-4F8588D9775C}">
      <dsp:nvSpPr>
        <dsp:cNvPr id="0" name=""/>
        <dsp:cNvSpPr/>
      </dsp:nvSpPr>
      <dsp:spPr>
        <a:xfrm>
          <a:off x="7501794" y="288958"/>
          <a:ext cx="3171040" cy="1206219"/>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en-US" sz="3200" b="1" kern="1200" dirty="0">
              <a:latin typeface="Arial" panose="020B0604020202020204" pitchFamily="34" charset="0"/>
              <a:cs typeface="Arial" panose="020B0604020202020204" pitchFamily="34" charset="0"/>
            </a:rPr>
            <a:t>Lessons learned</a:t>
          </a:r>
        </a:p>
      </dsp:txBody>
      <dsp:txXfrm>
        <a:off x="7501794" y="288958"/>
        <a:ext cx="3171040" cy="1206219"/>
      </dsp:txXfrm>
    </dsp:sp>
    <dsp:sp modelId="{F7CF5F07-D99B-46A1-9F90-F43D10A1D045}">
      <dsp:nvSpPr>
        <dsp:cNvPr id="0" name=""/>
        <dsp:cNvSpPr/>
      </dsp:nvSpPr>
      <dsp:spPr>
        <a:xfrm>
          <a:off x="7501794" y="1495177"/>
          <a:ext cx="3171040" cy="3122437"/>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0" kern="1200" dirty="0">
              <a:latin typeface="Arial" panose="020B0604020202020204" pitchFamily="34" charset="0"/>
              <a:cs typeface="Arial" panose="020B0604020202020204" pitchFamily="34" charset="0"/>
            </a:rPr>
            <a:t>Change requires sustained effort</a:t>
          </a:r>
          <a:br>
            <a:rPr lang="en-US" sz="2000" b="0" kern="1200" dirty="0">
              <a:latin typeface="Arial" panose="020B0604020202020204" pitchFamily="34" charset="0"/>
              <a:cs typeface="Arial" panose="020B0604020202020204" pitchFamily="34" charset="0"/>
            </a:rPr>
          </a:br>
          <a:endParaRPr lang="en-US" sz="2000" b="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US" sz="2000" b="0" kern="1200" dirty="0">
              <a:latin typeface="Arial" panose="020B0604020202020204" pitchFamily="34" charset="0"/>
              <a:cs typeface="Arial" panose="020B0604020202020204" pitchFamily="34" charset="0"/>
            </a:rPr>
            <a:t>No magic bullets</a:t>
          </a:r>
          <a:br>
            <a:rPr lang="en-US" sz="2000" b="0" kern="1200" dirty="0">
              <a:latin typeface="Arial" panose="020B0604020202020204" pitchFamily="34" charset="0"/>
              <a:cs typeface="Arial" panose="020B0604020202020204" pitchFamily="34" charset="0"/>
            </a:rPr>
          </a:br>
          <a:endParaRPr lang="en-US" sz="2000" b="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US" sz="2000" b="0" kern="1200" dirty="0">
              <a:latin typeface="Arial" panose="020B0604020202020204" pitchFamily="34" charset="0"/>
              <a:cs typeface="Arial" panose="020B0604020202020204" pitchFamily="34" charset="0"/>
            </a:rPr>
            <a:t>Telling the story of “1001 Initiatives” presents challenges</a:t>
          </a:r>
          <a:br>
            <a:rPr lang="en-US" sz="2000" b="0" kern="1200" dirty="0">
              <a:latin typeface="Arial" panose="020B0604020202020204" pitchFamily="34" charset="0"/>
              <a:cs typeface="Arial" panose="020B0604020202020204" pitchFamily="34" charset="0"/>
            </a:rPr>
          </a:br>
          <a:endParaRPr lang="en-US" sz="2000" b="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US" sz="2000" b="0" kern="1200" dirty="0">
              <a:latin typeface="Arial" panose="020B0604020202020204" pitchFamily="34" charset="0"/>
              <a:cs typeface="Arial" panose="020B0604020202020204" pitchFamily="34" charset="0"/>
            </a:rPr>
            <a:t>High tech/high touch</a:t>
          </a:r>
        </a:p>
      </dsp:txBody>
      <dsp:txXfrm>
        <a:off x="7501794" y="1495177"/>
        <a:ext cx="3171040" cy="31224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801C13-93F9-4660-B108-779B05FCBD17}">
      <dsp:nvSpPr>
        <dsp:cNvPr id="0" name=""/>
        <dsp:cNvSpPr/>
      </dsp:nvSpPr>
      <dsp:spPr>
        <a:xfrm>
          <a:off x="0" y="0"/>
          <a:ext cx="10302472" cy="2137765"/>
        </a:xfrm>
        <a:prstGeom prst="roundRect">
          <a:avLst>
            <a:gd name="adj" fmla="val 10000"/>
          </a:avLst>
        </a:prstGeom>
        <a:solidFill>
          <a:srgbClr val="88112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n-US" sz="3300" kern="1200" dirty="0"/>
            <a:t>President Stanley participated in the White House Conference in January 2014 and announced that we would achieve a 60% 4-year graduation rate by 2020</a:t>
          </a:r>
        </a:p>
      </dsp:txBody>
      <dsp:txXfrm>
        <a:off x="2274270" y="0"/>
        <a:ext cx="8028201" cy="2137765"/>
      </dsp:txXfrm>
    </dsp:sp>
    <dsp:sp modelId="{48C6796A-042C-4B9C-BEDB-36804489FDCA}">
      <dsp:nvSpPr>
        <dsp:cNvPr id="0" name=""/>
        <dsp:cNvSpPr/>
      </dsp:nvSpPr>
      <dsp:spPr>
        <a:xfrm>
          <a:off x="213776" y="213776"/>
          <a:ext cx="2060494" cy="1710212"/>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0000" b="-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AED7A7-1102-42AF-BC59-C7C4EC841034}">
      <dsp:nvSpPr>
        <dsp:cNvPr id="0" name=""/>
        <dsp:cNvSpPr/>
      </dsp:nvSpPr>
      <dsp:spPr>
        <a:xfrm>
          <a:off x="0" y="2351541"/>
          <a:ext cx="10302472" cy="2137765"/>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n-US" sz="3300" kern="1200"/>
            <a:t>While we embraced the challenge – we understood it would be a stretch goal!</a:t>
          </a:r>
          <a:endParaRPr lang="en-US" sz="3300" kern="1200" dirty="0"/>
        </a:p>
      </dsp:txBody>
      <dsp:txXfrm>
        <a:off x="2274270" y="2351541"/>
        <a:ext cx="8028201" cy="2137765"/>
      </dsp:txXfrm>
    </dsp:sp>
    <dsp:sp modelId="{F5585E29-F0DC-4131-AF79-3B7EC3DBDD9C}">
      <dsp:nvSpPr>
        <dsp:cNvPr id="0" name=""/>
        <dsp:cNvSpPr/>
      </dsp:nvSpPr>
      <dsp:spPr>
        <a:xfrm>
          <a:off x="213776" y="2565318"/>
          <a:ext cx="2060494" cy="1710212"/>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1000" b="-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114F67-5B11-461F-A1F9-E50BDC9A3298}">
      <dsp:nvSpPr>
        <dsp:cNvPr id="0" name=""/>
        <dsp:cNvSpPr/>
      </dsp:nvSpPr>
      <dsp:spPr>
        <a:xfrm>
          <a:off x="0" y="285934"/>
          <a:ext cx="4922446" cy="567506"/>
        </a:xfrm>
        <a:prstGeom prst="round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a:latin typeface="Arial" panose="020B0604020202020204" pitchFamily="34" charset="0"/>
              <a:cs typeface="Arial" panose="020B0604020202020204" pitchFamily="34" charset="0"/>
            </a:rPr>
            <a:t>Goals</a:t>
          </a:r>
        </a:p>
      </dsp:txBody>
      <dsp:txXfrm>
        <a:off x="27703" y="313637"/>
        <a:ext cx="4867040" cy="512100"/>
      </dsp:txXfrm>
    </dsp:sp>
    <dsp:sp modelId="{2DFF62BD-1CC6-48C7-8159-7BAA12DE96A1}">
      <dsp:nvSpPr>
        <dsp:cNvPr id="0" name=""/>
        <dsp:cNvSpPr/>
      </dsp:nvSpPr>
      <dsp:spPr>
        <a:xfrm>
          <a:off x="0" y="883319"/>
          <a:ext cx="4922446" cy="1424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88"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latin typeface="Arial" panose="020B0604020202020204" pitchFamily="34" charset="0"/>
              <a:cs typeface="Arial" panose="020B0604020202020204" pitchFamily="34" charset="0"/>
            </a:rPr>
            <a:t>Improve student outcomes</a:t>
          </a:r>
          <a:br>
            <a:rPr lang="en-US" sz="2000" kern="1200" dirty="0">
              <a:latin typeface="Arial" panose="020B0604020202020204" pitchFamily="34" charset="0"/>
              <a:cs typeface="Arial" panose="020B0604020202020204" pitchFamily="34" charset="0"/>
            </a:rPr>
          </a:br>
          <a:r>
            <a:rPr lang="en-US" sz="2000" kern="1200" dirty="0">
              <a:latin typeface="Arial" panose="020B0604020202020204" pitchFamily="34" charset="0"/>
              <a:cs typeface="Arial" panose="020B0604020202020204" pitchFamily="34" charset="0"/>
            </a:rPr>
            <a:t>- Retention</a:t>
          </a:r>
          <a:br>
            <a:rPr lang="en-US" sz="2000" kern="1200" dirty="0">
              <a:latin typeface="Arial" panose="020B0604020202020204" pitchFamily="34" charset="0"/>
              <a:cs typeface="Arial" panose="020B0604020202020204" pitchFamily="34" charset="0"/>
            </a:rPr>
          </a:br>
          <a:r>
            <a:rPr lang="en-US" sz="2000" kern="1200" dirty="0">
              <a:latin typeface="Arial" panose="020B0604020202020204" pitchFamily="34" charset="0"/>
              <a:cs typeface="Arial" panose="020B0604020202020204" pitchFamily="34" charset="0"/>
            </a:rPr>
            <a:t>- 4-Year graduation rate</a:t>
          </a:r>
        </a:p>
        <a:p>
          <a:pPr marL="228600" lvl="1" indent="-228600" algn="l" defTabSz="889000">
            <a:lnSpc>
              <a:spcPct val="90000"/>
            </a:lnSpc>
            <a:spcBef>
              <a:spcPct val="0"/>
            </a:spcBef>
            <a:spcAft>
              <a:spcPct val="20000"/>
            </a:spcAft>
            <a:buChar char="•"/>
          </a:pPr>
          <a:r>
            <a:rPr lang="en-US" sz="2000" kern="1200" dirty="0">
              <a:latin typeface="Arial" panose="020B0604020202020204" pitchFamily="34" charset="0"/>
              <a:cs typeface="Arial" panose="020B0604020202020204" pitchFamily="34" charset="0"/>
            </a:rPr>
            <a:t>Improve quality of undergraduate experience</a:t>
          </a:r>
        </a:p>
      </dsp:txBody>
      <dsp:txXfrm>
        <a:off x="0" y="883319"/>
        <a:ext cx="4922446" cy="1424160"/>
      </dsp:txXfrm>
    </dsp:sp>
    <dsp:sp modelId="{7E1F00E6-069E-4874-958C-0990E29FAD13}">
      <dsp:nvSpPr>
        <dsp:cNvPr id="0" name=""/>
        <dsp:cNvSpPr/>
      </dsp:nvSpPr>
      <dsp:spPr>
        <a:xfrm>
          <a:off x="0" y="2368435"/>
          <a:ext cx="4922446" cy="531216"/>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a:solidFill>
                <a:schemeClr val="tx1"/>
              </a:solidFill>
              <a:latin typeface="Arial" panose="020B0604020202020204" pitchFamily="34" charset="0"/>
              <a:cs typeface="Arial" panose="020B0604020202020204" pitchFamily="34" charset="0"/>
            </a:rPr>
            <a:t>Values and approach</a:t>
          </a:r>
        </a:p>
      </dsp:txBody>
      <dsp:txXfrm>
        <a:off x="25932" y="2394367"/>
        <a:ext cx="4870582" cy="479352"/>
      </dsp:txXfrm>
    </dsp:sp>
    <dsp:sp modelId="{CE46E190-5BBA-4AA2-BBB8-A8662225AA42}">
      <dsp:nvSpPr>
        <dsp:cNvPr id="0" name=""/>
        <dsp:cNvSpPr/>
      </dsp:nvSpPr>
      <dsp:spPr>
        <a:xfrm>
          <a:off x="0" y="2838696"/>
          <a:ext cx="4922446" cy="1622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88"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latin typeface="Arial" panose="020B0604020202020204" pitchFamily="34" charset="0"/>
              <a:cs typeface="Arial" panose="020B0604020202020204" pitchFamily="34" charset="0"/>
            </a:rPr>
            <a:t>Student-centric</a:t>
          </a:r>
        </a:p>
        <a:p>
          <a:pPr marL="228600" lvl="1" indent="-228600" algn="l" defTabSz="889000">
            <a:lnSpc>
              <a:spcPct val="90000"/>
            </a:lnSpc>
            <a:spcBef>
              <a:spcPct val="0"/>
            </a:spcBef>
            <a:spcAft>
              <a:spcPct val="20000"/>
            </a:spcAft>
            <a:buChar char="•"/>
          </a:pPr>
          <a:r>
            <a:rPr lang="en-US" sz="2000" kern="1200" dirty="0">
              <a:latin typeface="Arial" panose="020B0604020202020204" pitchFamily="34" charset="0"/>
              <a:cs typeface="Arial" panose="020B0604020202020204" pitchFamily="34" charset="0"/>
            </a:rPr>
            <a:t>Data-informed</a:t>
          </a:r>
        </a:p>
        <a:p>
          <a:pPr marL="228600" lvl="1" indent="-228600" algn="l" defTabSz="889000">
            <a:lnSpc>
              <a:spcPct val="90000"/>
            </a:lnSpc>
            <a:spcBef>
              <a:spcPct val="0"/>
            </a:spcBef>
            <a:spcAft>
              <a:spcPct val="20000"/>
            </a:spcAft>
            <a:buChar char="•"/>
          </a:pPr>
          <a:r>
            <a:rPr lang="en-US" sz="2000" kern="1200" dirty="0">
              <a:latin typeface="Arial" panose="020B0604020202020204" pitchFamily="34" charset="0"/>
              <a:cs typeface="Arial" panose="020B0604020202020204" pitchFamily="34" charset="0"/>
            </a:rPr>
            <a:t>Evidence-based practices</a:t>
          </a:r>
        </a:p>
        <a:p>
          <a:pPr marL="228600" lvl="1" indent="-228600" algn="l" defTabSz="889000">
            <a:lnSpc>
              <a:spcPct val="90000"/>
            </a:lnSpc>
            <a:spcBef>
              <a:spcPct val="0"/>
            </a:spcBef>
            <a:spcAft>
              <a:spcPct val="20000"/>
            </a:spcAft>
            <a:buChar char="•"/>
          </a:pPr>
          <a:r>
            <a:rPr lang="en-US" sz="2000" kern="1200" dirty="0">
              <a:latin typeface="Arial" panose="020B0604020202020204" pitchFamily="34" charset="0"/>
              <a:cs typeface="Arial" panose="020B0604020202020204" pitchFamily="34" charset="0"/>
            </a:rPr>
            <a:t>Predictive analytics</a:t>
          </a:r>
        </a:p>
        <a:p>
          <a:pPr marL="228600" lvl="1" indent="-228600" algn="l" defTabSz="889000">
            <a:lnSpc>
              <a:spcPct val="90000"/>
            </a:lnSpc>
            <a:spcBef>
              <a:spcPct val="0"/>
            </a:spcBef>
            <a:spcAft>
              <a:spcPct val="20000"/>
            </a:spcAft>
            <a:buChar char="•"/>
          </a:pPr>
          <a:r>
            <a:rPr lang="en-US" sz="2000" kern="1200" dirty="0">
              <a:latin typeface="Arial" panose="020B0604020202020204" pitchFamily="34" charset="0"/>
              <a:cs typeface="Arial" panose="020B0604020202020204" pitchFamily="34" charset="0"/>
            </a:rPr>
            <a:t>Public health/population health model</a:t>
          </a:r>
        </a:p>
      </dsp:txBody>
      <dsp:txXfrm>
        <a:off x="0" y="2838696"/>
        <a:ext cx="4922446" cy="16228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EE1C09-8585-42C0-B267-EA49C6B0082D}">
      <dsp:nvSpPr>
        <dsp:cNvPr id="0" name=""/>
        <dsp:cNvSpPr/>
      </dsp:nvSpPr>
      <dsp:spPr>
        <a:xfrm>
          <a:off x="0" y="243755"/>
          <a:ext cx="5678858" cy="648108"/>
        </a:xfrm>
        <a:prstGeom prst="roundRect">
          <a:avLst/>
        </a:prstGeom>
        <a:solidFill>
          <a:srgbClr val="88112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a:latin typeface="Arial" panose="020B0604020202020204" pitchFamily="34" charset="0"/>
              <a:cs typeface="Arial" panose="020B0604020202020204" pitchFamily="34" charset="0"/>
            </a:rPr>
            <a:t>Systematic 360 degree review</a:t>
          </a:r>
        </a:p>
      </dsp:txBody>
      <dsp:txXfrm>
        <a:off x="31638" y="275393"/>
        <a:ext cx="5615582" cy="584832"/>
      </dsp:txXfrm>
    </dsp:sp>
    <dsp:sp modelId="{F65FF5A5-2C67-42F3-A069-55F9EC93394F}">
      <dsp:nvSpPr>
        <dsp:cNvPr id="0" name=""/>
        <dsp:cNvSpPr/>
      </dsp:nvSpPr>
      <dsp:spPr>
        <a:xfrm>
          <a:off x="0" y="891864"/>
          <a:ext cx="5678858" cy="577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304"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latin typeface="Arial" panose="020B0604020202020204" pitchFamily="34" charset="0"/>
              <a:cs typeface="Arial" panose="020B0604020202020204" pitchFamily="34" charset="0"/>
            </a:rPr>
            <a:t>All policies and procedures affecting student success</a:t>
          </a:r>
        </a:p>
      </dsp:txBody>
      <dsp:txXfrm>
        <a:off x="0" y="891864"/>
        <a:ext cx="5678858" cy="577530"/>
      </dsp:txXfrm>
    </dsp:sp>
    <dsp:sp modelId="{E509B8D6-1ADB-4A2A-BE2A-B73A33943F78}">
      <dsp:nvSpPr>
        <dsp:cNvPr id="0" name=""/>
        <dsp:cNvSpPr/>
      </dsp:nvSpPr>
      <dsp:spPr>
        <a:xfrm>
          <a:off x="0" y="1469394"/>
          <a:ext cx="5678858" cy="586689"/>
        </a:xfrm>
        <a:prstGeom prst="round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a:latin typeface="Arial" panose="020B0604020202020204" pitchFamily="34" charset="0"/>
              <a:cs typeface="Arial" panose="020B0604020202020204" pitchFamily="34" charset="0"/>
            </a:rPr>
            <a:t>Broad Representation</a:t>
          </a:r>
        </a:p>
      </dsp:txBody>
      <dsp:txXfrm>
        <a:off x="28640" y="1498034"/>
        <a:ext cx="5621578" cy="529409"/>
      </dsp:txXfrm>
    </dsp:sp>
    <dsp:sp modelId="{3B94138A-0595-4B68-A189-2F7F4CF45CFA}">
      <dsp:nvSpPr>
        <dsp:cNvPr id="0" name=""/>
        <dsp:cNvSpPr/>
      </dsp:nvSpPr>
      <dsp:spPr>
        <a:xfrm>
          <a:off x="0" y="2056083"/>
          <a:ext cx="5678858" cy="256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304"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latin typeface="Arial" panose="020B0604020202020204" pitchFamily="34" charset="0"/>
              <a:cs typeface="Arial" panose="020B0604020202020204" pitchFamily="34" charset="0"/>
            </a:rPr>
            <a:t>Vice Provost UG Ed.</a:t>
          </a:r>
        </a:p>
        <a:p>
          <a:pPr marL="228600" lvl="1" indent="-228600" algn="l" defTabSz="889000">
            <a:lnSpc>
              <a:spcPct val="90000"/>
            </a:lnSpc>
            <a:spcBef>
              <a:spcPct val="0"/>
            </a:spcBef>
            <a:spcAft>
              <a:spcPct val="20000"/>
            </a:spcAft>
            <a:buChar char="•"/>
          </a:pPr>
          <a:r>
            <a:rPr lang="en-US" sz="2000" kern="1200" dirty="0">
              <a:latin typeface="Arial" panose="020B0604020202020204" pitchFamily="34" charset="0"/>
              <a:cs typeface="Arial" panose="020B0604020202020204" pitchFamily="34" charset="0"/>
            </a:rPr>
            <a:t>Advising (all units)</a:t>
          </a:r>
        </a:p>
        <a:p>
          <a:pPr marL="228600" lvl="1" indent="-228600" algn="l" defTabSz="889000">
            <a:lnSpc>
              <a:spcPct val="90000"/>
            </a:lnSpc>
            <a:spcBef>
              <a:spcPct val="0"/>
            </a:spcBef>
            <a:spcAft>
              <a:spcPct val="20000"/>
            </a:spcAft>
            <a:buChar char="•"/>
          </a:pPr>
          <a:r>
            <a:rPr lang="en-US" sz="2000" kern="1200" dirty="0">
              <a:latin typeface="Arial" panose="020B0604020202020204" pitchFamily="34" charset="0"/>
              <a:cs typeface="Arial" panose="020B0604020202020204" pitchFamily="34" charset="0"/>
            </a:rPr>
            <a:t>Bursar</a:t>
          </a:r>
        </a:p>
        <a:p>
          <a:pPr marL="228600" lvl="1" indent="-228600" algn="l" defTabSz="889000">
            <a:lnSpc>
              <a:spcPct val="90000"/>
            </a:lnSpc>
            <a:spcBef>
              <a:spcPct val="0"/>
            </a:spcBef>
            <a:spcAft>
              <a:spcPct val="20000"/>
            </a:spcAft>
            <a:buChar char="•"/>
          </a:pPr>
          <a:r>
            <a:rPr lang="en-US" sz="2000" kern="1200" dirty="0">
              <a:latin typeface="Arial" panose="020B0604020202020204" pitchFamily="34" charset="0"/>
              <a:cs typeface="Arial" panose="020B0604020202020204" pitchFamily="34" charset="0"/>
            </a:rPr>
            <a:t>Career Center</a:t>
          </a:r>
        </a:p>
        <a:p>
          <a:pPr marL="228600" lvl="1" indent="-228600" algn="l" defTabSz="889000">
            <a:lnSpc>
              <a:spcPct val="90000"/>
            </a:lnSpc>
            <a:spcBef>
              <a:spcPct val="0"/>
            </a:spcBef>
            <a:spcAft>
              <a:spcPct val="20000"/>
            </a:spcAft>
            <a:buChar char="•"/>
          </a:pPr>
          <a:r>
            <a:rPr lang="en-US" sz="2000" kern="1200" dirty="0">
              <a:latin typeface="Arial" panose="020B0604020202020204" pitchFamily="34" charset="0"/>
              <a:cs typeface="Arial" panose="020B0604020202020204" pitchFamily="34" charset="0"/>
            </a:rPr>
            <a:t>Deans Offices</a:t>
          </a:r>
        </a:p>
        <a:p>
          <a:pPr marL="228600" lvl="1" indent="-228600" algn="l" defTabSz="889000">
            <a:lnSpc>
              <a:spcPct val="90000"/>
            </a:lnSpc>
            <a:spcBef>
              <a:spcPct val="0"/>
            </a:spcBef>
            <a:spcAft>
              <a:spcPct val="20000"/>
            </a:spcAft>
            <a:buChar char="•"/>
          </a:pPr>
          <a:r>
            <a:rPr lang="en-US" sz="2000" kern="1200" dirty="0">
              <a:latin typeface="Arial" panose="020B0604020202020204" pitchFamily="34" charset="0"/>
              <a:cs typeface="Arial" panose="020B0604020202020204" pitchFamily="34" charset="0"/>
            </a:rPr>
            <a:t>Enrollment Mgmt.</a:t>
          </a:r>
        </a:p>
        <a:p>
          <a:pPr marL="228600" lvl="1" indent="-228600" algn="l" defTabSz="889000">
            <a:lnSpc>
              <a:spcPct val="90000"/>
            </a:lnSpc>
            <a:spcBef>
              <a:spcPct val="0"/>
            </a:spcBef>
            <a:spcAft>
              <a:spcPct val="20000"/>
            </a:spcAft>
            <a:buChar char="•"/>
          </a:pPr>
          <a:r>
            <a:rPr lang="en-US" sz="2000" kern="1200" dirty="0">
              <a:latin typeface="Arial" panose="020B0604020202020204" pitchFamily="34" charset="0"/>
              <a:cs typeface="Arial" panose="020B0604020202020204" pitchFamily="34" charset="0"/>
            </a:rPr>
            <a:t>Finance</a:t>
          </a:r>
        </a:p>
        <a:p>
          <a:pPr marL="228600" lvl="1" indent="-228600" algn="l" defTabSz="889000">
            <a:lnSpc>
              <a:spcPct val="90000"/>
            </a:lnSpc>
            <a:spcBef>
              <a:spcPct val="0"/>
            </a:spcBef>
            <a:spcAft>
              <a:spcPct val="20000"/>
            </a:spcAft>
            <a:buChar char="•"/>
          </a:pPr>
          <a:r>
            <a:rPr lang="en-US" sz="2000" kern="1200" dirty="0">
              <a:latin typeface="Arial" panose="020B0604020202020204" pitchFamily="34" charset="0"/>
              <a:cs typeface="Arial" panose="020B0604020202020204" pitchFamily="34" charset="0"/>
            </a:rPr>
            <a:t>Financial Aid</a:t>
          </a:r>
        </a:p>
      </dsp:txBody>
      <dsp:txXfrm>
        <a:off x="0" y="2056083"/>
        <a:ext cx="5678858" cy="25668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6574BC-5F8E-48EE-ADE5-1555CE27D3F0}">
      <dsp:nvSpPr>
        <dsp:cNvPr id="0" name=""/>
        <dsp:cNvSpPr/>
      </dsp:nvSpPr>
      <dsp:spPr>
        <a:xfrm>
          <a:off x="1356806" y="525"/>
          <a:ext cx="2903274" cy="1391289"/>
        </a:xfrm>
        <a:prstGeom prst="rect">
          <a:avLst/>
        </a:prstGeom>
        <a:solidFill>
          <a:schemeClr val="tx1"/>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a:latin typeface="Arial" panose="020B0604020202020204" pitchFamily="34" charset="0"/>
              <a:cs typeface="Arial" panose="020B0604020202020204" pitchFamily="34" charset="0"/>
            </a:rPr>
            <a:t>Academic Success T</a:t>
          </a:r>
          <a:r>
            <a:rPr lang="en-US" sz="2800" b="1" kern="1200" dirty="0">
              <a:solidFill>
                <a:schemeClr val="bg1"/>
              </a:solidFill>
              <a:latin typeface="Arial" panose="020B0604020202020204" pitchFamily="34" charset="0"/>
              <a:cs typeface="Arial" panose="020B0604020202020204" pitchFamily="34" charset="0"/>
            </a:rPr>
            <a:t>eam</a:t>
          </a:r>
          <a:endParaRPr lang="en-US" sz="2800" b="1" kern="1200" dirty="0">
            <a:solidFill>
              <a:schemeClr val="bg1"/>
            </a:solidFill>
          </a:endParaRPr>
        </a:p>
      </dsp:txBody>
      <dsp:txXfrm>
        <a:off x="1356806" y="525"/>
        <a:ext cx="2903274" cy="1391289"/>
      </dsp:txXfrm>
    </dsp:sp>
    <dsp:sp modelId="{D153FBCE-4696-47F3-A92F-7404E97A36B3}">
      <dsp:nvSpPr>
        <dsp:cNvPr id="0" name=""/>
        <dsp:cNvSpPr/>
      </dsp:nvSpPr>
      <dsp:spPr>
        <a:xfrm>
          <a:off x="4491962" y="525"/>
          <a:ext cx="2903274" cy="1391289"/>
        </a:xfrm>
        <a:prstGeom prst="rect">
          <a:avLst/>
        </a:prstGeom>
        <a:solidFill>
          <a:schemeClr val="tx1"/>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b="1" kern="1200" dirty="0">
              <a:latin typeface="Arial" panose="020B0604020202020204" pitchFamily="34" charset="0"/>
              <a:cs typeface="Arial" panose="020B0604020202020204" pitchFamily="34" charset="0"/>
            </a:rPr>
            <a:t>Inst. Research</a:t>
          </a:r>
          <a:br>
            <a:rPr lang="en-US" sz="2900" b="1" kern="1200" dirty="0">
              <a:latin typeface="Arial" panose="020B0604020202020204" pitchFamily="34" charset="0"/>
              <a:cs typeface="Arial" panose="020B0604020202020204" pitchFamily="34" charset="0"/>
            </a:rPr>
          </a:br>
          <a:r>
            <a:rPr lang="en-US" sz="2000" b="0" kern="1200" dirty="0">
              <a:latin typeface="Arial" panose="020B0604020202020204" pitchFamily="34" charset="0"/>
              <a:cs typeface="Arial" panose="020B0604020202020204" pitchFamily="34" charset="0"/>
            </a:rPr>
            <a:t>- Expansion</a:t>
          </a:r>
          <a:br>
            <a:rPr lang="en-US" sz="2000" b="0" kern="1200" dirty="0">
              <a:latin typeface="Arial" panose="020B0604020202020204" pitchFamily="34" charset="0"/>
              <a:cs typeface="Arial" panose="020B0604020202020204" pitchFamily="34" charset="0"/>
            </a:rPr>
          </a:br>
          <a:r>
            <a:rPr lang="en-US" sz="2000" b="0" kern="1200" dirty="0">
              <a:latin typeface="Arial" panose="020B0604020202020204" pitchFamily="34" charset="0"/>
              <a:cs typeface="Arial" panose="020B0604020202020204" pitchFamily="34" charset="0"/>
            </a:rPr>
            <a:t>- New mission</a:t>
          </a:r>
          <a:endParaRPr lang="en-US" sz="2000" kern="1200" dirty="0">
            <a:latin typeface="Arial" panose="020B0604020202020204" pitchFamily="34" charset="0"/>
            <a:cs typeface="Arial" panose="020B0604020202020204" pitchFamily="34" charset="0"/>
          </a:endParaRPr>
        </a:p>
      </dsp:txBody>
      <dsp:txXfrm>
        <a:off x="4491962" y="525"/>
        <a:ext cx="2903274" cy="1391289"/>
      </dsp:txXfrm>
    </dsp:sp>
    <dsp:sp modelId="{CBB1CA01-0642-4EEB-8CB9-1C809DF6E210}">
      <dsp:nvSpPr>
        <dsp:cNvPr id="0" name=""/>
        <dsp:cNvSpPr/>
      </dsp:nvSpPr>
      <dsp:spPr>
        <a:xfrm>
          <a:off x="7627118" y="525"/>
          <a:ext cx="2903274" cy="1391289"/>
        </a:xfrm>
        <a:prstGeom prst="rect">
          <a:avLst/>
        </a:prstGeom>
        <a:solidFill>
          <a:schemeClr val="tx1"/>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b="1" kern="1200" dirty="0">
              <a:latin typeface="Arial" panose="020B0604020202020204" pitchFamily="34" charset="0"/>
              <a:cs typeface="Arial" panose="020B0604020202020204" pitchFamily="34" charset="0"/>
            </a:rPr>
            <a:t>Analytics</a:t>
          </a:r>
          <a:r>
            <a:rPr lang="en-US" sz="2900" kern="1200" dirty="0">
              <a:latin typeface="Arial" panose="020B0604020202020204" pitchFamily="34" charset="0"/>
              <a:cs typeface="Arial" panose="020B0604020202020204" pitchFamily="34" charset="0"/>
            </a:rPr>
            <a:t/>
          </a:r>
          <a:br>
            <a:rPr lang="en-US" sz="2900" kern="1200" dirty="0">
              <a:latin typeface="Arial" panose="020B0604020202020204" pitchFamily="34" charset="0"/>
              <a:cs typeface="Arial" panose="020B0604020202020204" pitchFamily="34" charset="0"/>
            </a:rPr>
          </a:br>
          <a:r>
            <a:rPr lang="en-US" sz="2000" kern="1200" dirty="0">
              <a:latin typeface="Arial" panose="020B0604020202020204" pitchFamily="34" charset="0"/>
              <a:cs typeface="Arial" panose="020B0604020202020204" pitchFamily="34" charset="0"/>
            </a:rPr>
            <a:t>- In-house</a:t>
          </a:r>
          <a:br>
            <a:rPr lang="en-US" sz="2000" kern="1200" dirty="0">
              <a:latin typeface="Arial" panose="020B0604020202020204" pitchFamily="34" charset="0"/>
              <a:cs typeface="Arial" panose="020B0604020202020204" pitchFamily="34" charset="0"/>
            </a:rPr>
          </a:br>
          <a:r>
            <a:rPr lang="en-US" sz="2000" kern="1200" dirty="0">
              <a:latin typeface="Arial" panose="020B0604020202020204" pitchFamily="34" charset="0"/>
              <a:cs typeface="Arial" panose="020B0604020202020204" pitchFamily="34" charset="0"/>
            </a:rPr>
            <a:t>-3</a:t>
          </a:r>
          <a:r>
            <a:rPr lang="en-US" sz="2000" kern="1200" baseline="30000" dirty="0">
              <a:latin typeface="Arial" panose="020B0604020202020204" pitchFamily="34" charset="0"/>
              <a:cs typeface="Arial" panose="020B0604020202020204" pitchFamily="34" charset="0"/>
            </a:rPr>
            <a:t>rd</a:t>
          </a:r>
          <a:r>
            <a:rPr lang="en-US" sz="2000" kern="1200" dirty="0">
              <a:latin typeface="Arial" panose="020B0604020202020204" pitchFamily="34" charset="0"/>
              <a:cs typeface="Arial" panose="020B0604020202020204" pitchFamily="34" charset="0"/>
            </a:rPr>
            <a:t>-party</a:t>
          </a:r>
        </a:p>
      </dsp:txBody>
      <dsp:txXfrm>
        <a:off x="7627118" y="525"/>
        <a:ext cx="2903274" cy="1391289"/>
      </dsp:txXfrm>
    </dsp:sp>
    <dsp:sp modelId="{249A7032-F629-4B74-9182-80A86D202070}">
      <dsp:nvSpPr>
        <dsp:cNvPr id="0" name=""/>
        <dsp:cNvSpPr/>
      </dsp:nvSpPr>
      <dsp:spPr>
        <a:xfrm>
          <a:off x="1356806" y="1623697"/>
          <a:ext cx="2903274" cy="1391289"/>
        </a:xfrm>
        <a:prstGeom prst="rect">
          <a:avLst/>
        </a:prstGeom>
        <a:solidFill>
          <a:schemeClr val="tx1"/>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a:latin typeface="Arial" panose="020B0604020202020204" pitchFamily="34" charset="0"/>
              <a:cs typeface="Arial" panose="020B0604020202020204" pitchFamily="34" charset="0"/>
            </a:rPr>
            <a:t>Academic Success and  Tutoring Center</a:t>
          </a:r>
        </a:p>
      </dsp:txBody>
      <dsp:txXfrm>
        <a:off x="1356806" y="1623697"/>
        <a:ext cx="2903274" cy="1391289"/>
      </dsp:txXfrm>
    </dsp:sp>
    <dsp:sp modelId="{7191E684-499B-4A4A-A116-E7462075B74A}">
      <dsp:nvSpPr>
        <dsp:cNvPr id="0" name=""/>
        <dsp:cNvSpPr/>
      </dsp:nvSpPr>
      <dsp:spPr>
        <a:xfrm>
          <a:off x="4491962" y="1623697"/>
          <a:ext cx="2903274" cy="1391289"/>
        </a:xfrm>
        <a:prstGeom prst="rect">
          <a:avLst/>
        </a:prstGeom>
        <a:solidFill>
          <a:schemeClr val="tx1"/>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b="1" kern="1200" dirty="0">
              <a:latin typeface="Arial" panose="020B0604020202020204" pitchFamily="34" charset="0"/>
              <a:cs typeface="Arial" panose="020B0604020202020204" pitchFamily="34" charset="0"/>
            </a:rPr>
            <a:t>Policy reform</a:t>
          </a:r>
          <a:r>
            <a:rPr lang="en-US" sz="2900" kern="1200" dirty="0">
              <a:latin typeface="Arial" panose="020B0604020202020204" pitchFamily="34" charset="0"/>
              <a:cs typeface="Arial" panose="020B0604020202020204" pitchFamily="34" charset="0"/>
            </a:rPr>
            <a:t/>
          </a:r>
          <a:br>
            <a:rPr lang="en-US" sz="2900" kern="1200" dirty="0">
              <a:latin typeface="Arial" panose="020B0604020202020204" pitchFamily="34" charset="0"/>
              <a:cs typeface="Arial" panose="020B0604020202020204" pitchFamily="34" charset="0"/>
            </a:rPr>
          </a:br>
          <a:r>
            <a:rPr lang="en-US" sz="2000" kern="1200" dirty="0">
              <a:latin typeface="Arial" panose="020B0604020202020204" pitchFamily="34" charset="0"/>
              <a:cs typeface="Arial" panose="020B0604020202020204" pitchFamily="34" charset="0"/>
            </a:rPr>
            <a:t>- Class retake</a:t>
          </a:r>
          <a:br>
            <a:rPr lang="en-US" sz="2000" kern="1200" dirty="0">
              <a:latin typeface="Arial" panose="020B0604020202020204" pitchFamily="34" charset="0"/>
              <a:cs typeface="Arial" panose="020B0604020202020204" pitchFamily="34" charset="0"/>
            </a:rPr>
          </a:br>
          <a:r>
            <a:rPr lang="en-US" sz="2000" kern="1200" dirty="0">
              <a:latin typeface="Arial" panose="020B0604020202020204" pitchFamily="34" charset="0"/>
              <a:cs typeface="Arial" panose="020B0604020202020204" pitchFamily="34" charset="0"/>
            </a:rPr>
            <a:t>- Registration expectations</a:t>
          </a:r>
          <a:endParaRPr lang="en-US" sz="2900" kern="1200" dirty="0">
            <a:latin typeface="Arial" panose="020B0604020202020204" pitchFamily="34" charset="0"/>
            <a:cs typeface="Arial" panose="020B0604020202020204" pitchFamily="34" charset="0"/>
          </a:endParaRPr>
        </a:p>
      </dsp:txBody>
      <dsp:txXfrm>
        <a:off x="4491962" y="1623697"/>
        <a:ext cx="2903274" cy="1391289"/>
      </dsp:txXfrm>
    </dsp:sp>
    <dsp:sp modelId="{B5A57BE2-9404-4E84-81F8-2E0B11216BD9}">
      <dsp:nvSpPr>
        <dsp:cNvPr id="0" name=""/>
        <dsp:cNvSpPr/>
      </dsp:nvSpPr>
      <dsp:spPr>
        <a:xfrm>
          <a:off x="7627118" y="1623697"/>
          <a:ext cx="2903274" cy="1391289"/>
        </a:xfrm>
        <a:prstGeom prst="rect">
          <a:avLst/>
        </a:prstGeom>
        <a:solidFill>
          <a:schemeClr val="tx1"/>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b="1" kern="1200" dirty="0">
              <a:latin typeface="Arial" panose="020B0604020202020204" pitchFamily="34" charset="0"/>
              <a:cs typeface="Arial" panose="020B0604020202020204" pitchFamily="34" charset="0"/>
            </a:rPr>
            <a:t>Finish in Four</a:t>
          </a:r>
          <a:br>
            <a:rPr lang="en-US" sz="2900" b="1" kern="1200" dirty="0">
              <a:latin typeface="Arial" panose="020B0604020202020204" pitchFamily="34" charset="0"/>
              <a:cs typeface="Arial" panose="020B0604020202020204" pitchFamily="34" charset="0"/>
            </a:rPr>
          </a:br>
          <a:r>
            <a:rPr lang="en-US" sz="2000" kern="1200" dirty="0">
              <a:latin typeface="Arial" panose="020B0604020202020204" pitchFamily="34" charset="0"/>
              <a:cs typeface="Arial" panose="020B0604020202020204" pitchFamily="34" charset="0"/>
            </a:rPr>
            <a:t>- Mini grants</a:t>
          </a:r>
          <a:br>
            <a:rPr lang="en-US" sz="2000" kern="1200" dirty="0">
              <a:latin typeface="Arial" panose="020B0604020202020204" pitchFamily="34" charset="0"/>
              <a:cs typeface="Arial" panose="020B0604020202020204" pitchFamily="34" charset="0"/>
            </a:rPr>
          </a:br>
          <a:r>
            <a:rPr lang="en-US" sz="2000" kern="1200" dirty="0">
              <a:latin typeface="Arial" panose="020B0604020202020204" pitchFamily="34" charset="0"/>
              <a:cs typeface="Arial" panose="020B0604020202020204" pitchFamily="34" charset="0"/>
            </a:rPr>
            <a:t>- Student-facing app</a:t>
          </a:r>
        </a:p>
      </dsp:txBody>
      <dsp:txXfrm>
        <a:off x="7627118" y="1623697"/>
        <a:ext cx="2903274" cy="1391289"/>
      </dsp:txXfrm>
    </dsp:sp>
    <dsp:sp modelId="{A71665B3-A441-48C3-A100-325838B3A798}">
      <dsp:nvSpPr>
        <dsp:cNvPr id="0" name=""/>
        <dsp:cNvSpPr/>
      </dsp:nvSpPr>
      <dsp:spPr>
        <a:xfrm>
          <a:off x="1322070" y="3247132"/>
          <a:ext cx="2903274" cy="1391289"/>
        </a:xfrm>
        <a:prstGeom prst="rect">
          <a:avLst/>
        </a:prstGeom>
        <a:solidFill>
          <a:schemeClr val="tx1"/>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b="1" kern="1200" dirty="0">
              <a:latin typeface="Arial" panose="020B0604020202020204" pitchFamily="34" charset="0"/>
              <a:cs typeface="Arial" panose="020B0604020202020204" pitchFamily="34" charset="0"/>
            </a:rPr>
            <a:t>Segmentation</a:t>
          </a:r>
          <a:r>
            <a:rPr lang="en-US" sz="2900" kern="1200" dirty="0">
              <a:latin typeface="Arial" panose="020B0604020202020204" pitchFamily="34" charset="0"/>
              <a:cs typeface="Arial" panose="020B0604020202020204" pitchFamily="34" charset="0"/>
            </a:rPr>
            <a:t/>
          </a:r>
          <a:br>
            <a:rPr lang="en-US" sz="2900" kern="1200" dirty="0">
              <a:latin typeface="Arial" panose="020B0604020202020204" pitchFamily="34" charset="0"/>
              <a:cs typeface="Arial" panose="020B0604020202020204" pitchFamily="34" charset="0"/>
            </a:rPr>
          </a:br>
          <a:r>
            <a:rPr lang="en-US" sz="2000" kern="1200" dirty="0">
              <a:latin typeface="Arial" panose="020B0604020202020204" pitchFamily="34" charset="0"/>
              <a:cs typeface="Arial" panose="020B0604020202020204" pitchFamily="34" charset="0"/>
            </a:rPr>
            <a:t>- Men</a:t>
          </a:r>
          <a:br>
            <a:rPr lang="en-US" sz="2000" kern="1200" dirty="0">
              <a:latin typeface="Arial" panose="020B0604020202020204" pitchFamily="34" charset="0"/>
              <a:cs typeface="Arial" panose="020B0604020202020204" pitchFamily="34" charset="0"/>
            </a:rPr>
          </a:br>
          <a:r>
            <a:rPr lang="en-US" sz="2000" kern="1200" dirty="0">
              <a:latin typeface="Arial" panose="020B0604020202020204" pitchFamily="34" charset="0"/>
              <a:cs typeface="Arial" panose="020B0604020202020204" pitchFamily="34" charset="0"/>
            </a:rPr>
            <a:t>- GPA 2.0-2.5</a:t>
          </a:r>
          <a:br>
            <a:rPr lang="en-US" sz="2000" kern="1200" dirty="0">
              <a:latin typeface="Arial" panose="020B0604020202020204" pitchFamily="34" charset="0"/>
              <a:cs typeface="Arial" panose="020B0604020202020204" pitchFamily="34" charset="0"/>
            </a:rPr>
          </a:br>
          <a:r>
            <a:rPr lang="en-US" sz="2000" kern="1200" dirty="0">
              <a:latin typeface="Arial" panose="020B0604020202020204" pitchFamily="34" charset="0"/>
              <a:cs typeface="Arial" panose="020B0604020202020204" pitchFamily="34" charset="0"/>
            </a:rPr>
            <a:t>- Behind in credits</a:t>
          </a:r>
        </a:p>
      </dsp:txBody>
      <dsp:txXfrm>
        <a:off x="1322070" y="3247132"/>
        <a:ext cx="2903274" cy="1391289"/>
      </dsp:txXfrm>
    </dsp:sp>
    <dsp:sp modelId="{23009A91-4EEC-4235-8603-E4ACA15D0271}">
      <dsp:nvSpPr>
        <dsp:cNvPr id="0" name=""/>
        <dsp:cNvSpPr/>
      </dsp:nvSpPr>
      <dsp:spPr>
        <a:xfrm>
          <a:off x="4491962" y="3246868"/>
          <a:ext cx="2903274" cy="1391289"/>
        </a:xfrm>
        <a:prstGeom prst="rect">
          <a:avLst/>
        </a:prstGeom>
        <a:solidFill>
          <a:schemeClr val="tx1"/>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b="1" kern="1200" dirty="0">
              <a:latin typeface="Arial" panose="020B0604020202020204" pitchFamily="34" charset="0"/>
              <a:cs typeface="Arial" panose="020B0604020202020204" pitchFamily="34" charset="0"/>
            </a:rPr>
            <a:t>Advising</a:t>
          </a:r>
          <a:r>
            <a:rPr lang="en-US" sz="2900" kern="1200" dirty="0">
              <a:latin typeface="Arial" panose="020B0604020202020204" pitchFamily="34" charset="0"/>
              <a:cs typeface="Arial" panose="020B0604020202020204" pitchFamily="34" charset="0"/>
            </a:rPr>
            <a:t/>
          </a:r>
          <a:br>
            <a:rPr lang="en-US" sz="2900" kern="1200" dirty="0">
              <a:latin typeface="Arial" panose="020B0604020202020204" pitchFamily="34" charset="0"/>
              <a:cs typeface="Arial" panose="020B0604020202020204" pitchFamily="34" charset="0"/>
            </a:rPr>
          </a:br>
          <a:r>
            <a:rPr lang="en-US" sz="2000" kern="1200" dirty="0">
              <a:latin typeface="Arial" panose="020B0604020202020204" pitchFamily="34" charset="0"/>
              <a:cs typeface="Arial" panose="020B0604020202020204" pitchFamily="34" charset="0"/>
            </a:rPr>
            <a:t>- Expansion</a:t>
          </a:r>
          <a:br>
            <a:rPr lang="en-US" sz="2000" kern="1200" dirty="0">
              <a:latin typeface="Arial" panose="020B0604020202020204" pitchFamily="34" charset="0"/>
              <a:cs typeface="Arial" panose="020B0604020202020204" pitchFamily="34" charset="0"/>
            </a:rPr>
          </a:br>
          <a:r>
            <a:rPr lang="en-US" sz="2000" kern="1200" dirty="0">
              <a:latin typeface="Arial" panose="020B0604020202020204" pitchFamily="34" charset="0"/>
              <a:cs typeface="Arial" panose="020B0604020202020204" pitchFamily="34" charset="0"/>
            </a:rPr>
            <a:t>- Focus on 3</a:t>
          </a:r>
          <a:r>
            <a:rPr lang="en-US" sz="2000" kern="1200" baseline="30000" dirty="0">
              <a:latin typeface="Arial" panose="020B0604020202020204" pitchFamily="34" charset="0"/>
              <a:cs typeface="Arial" panose="020B0604020202020204" pitchFamily="34" charset="0"/>
            </a:rPr>
            <a:t>rd</a:t>
          </a:r>
          <a:r>
            <a:rPr lang="en-US" sz="2000" kern="1200" dirty="0">
              <a:latin typeface="Arial" panose="020B0604020202020204" pitchFamily="34" charset="0"/>
              <a:cs typeface="Arial" panose="020B0604020202020204" pitchFamily="34" charset="0"/>
            </a:rPr>
            <a:t> &amp; 4</a:t>
          </a:r>
          <a:r>
            <a:rPr lang="en-US" sz="2000" kern="1200" baseline="30000" dirty="0">
              <a:latin typeface="Arial" panose="020B0604020202020204" pitchFamily="34" charset="0"/>
              <a:cs typeface="Arial" panose="020B0604020202020204" pitchFamily="34" charset="0"/>
            </a:rPr>
            <a:t>th</a:t>
          </a:r>
          <a:r>
            <a:rPr lang="en-US" sz="2000" kern="1200" dirty="0">
              <a:latin typeface="Arial" panose="020B0604020202020204" pitchFamily="34" charset="0"/>
              <a:cs typeface="Arial" panose="020B0604020202020204" pitchFamily="34" charset="0"/>
            </a:rPr>
            <a:t> yrs.</a:t>
          </a:r>
        </a:p>
      </dsp:txBody>
      <dsp:txXfrm>
        <a:off x="4491962" y="3246868"/>
        <a:ext cx="2903274" cy="1391289"/>
      </dsp:txXfrm>
    </dsp:sp>
    <dsp:sp modelId="{E35FF798-7F6B-4467-9C39-FB280032AABE}">
      <dsp:nvSpPr>
        <dsp:cNvPr id="0" name=""/>
        <dsp:cNvSpPr/>
      </dsp:nvSpPr>
      <dsp:spPr>
        <a:xfrm>
          <a:off x="7627118" y="3246868"/>
          <a:ext cx="2903274" cy="1391289"/>
        </a:xfrm>
        <a:prstGeom prst="rect">
          <a:avLst/>
        </a:prstGeom>
        <a:solidFill>
          <a:schemeClr val="tx1"/>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b="1" kern="1200" dirty="0">
              <a:latin typeface="Arial" panose="020B0604020202020204" pitchFamily="34" charset="0"/>
              <a:cs typeface="Arial" panose="020B0604020202020204" pitchFamily="34" charset="0"/>
            </a:rPr>
            <a:t>Courses</a:t>
          </a:r>
          <a:br>
            <a:rPr lang="en-US" sz="2900" b="1" kern="1200" dirty="0">
              <a:latin typeface="Arial" panose="020B0604020202020204" pitchFamily="34" charset="0"/>
              <a:cs typeface="Arial" panose="020B0604020202020204" pitchFamily="34" charset="0"/>
            </a:rPr>
          </a:br>
          <a:r>
            <a:rPr lang="en-US" sz="2000" b="0" kern="1200" dirty="0">
              <a:latin typeface="Arial" panose="020B0604020202020204" pitchFamily="34" charset="0"/>
              <a:cs typeface="Arial" panose="020B0604020202020204" pitchFamily="34" charset="0"/>
            </a:rPr>
            <a:t>- Class availability</a:t>
          </a:r>
          <a:br>
            <a:rPr lang="en-US" sz="2000" b="0" kern="1200" dirty="0">
              <a:latin typeface="Arial" panose="020B0604020202020204" pitchFamily="34" charset="0"/>
              <a:cs typeface="Arial" panose="020B0604020202020204" pitchFamily="34" charset="0"/>
            </a:rPr>
          </a:br>
          <a:r>
            <a:rPr lang="en-US" sz="2000" b="0" kern="1200" dirty="0">
              <a:latin typeface="Arial" panose="020B0604020202020204" pitchFamily="34" charset="0"/>
              <a:cs typeface="Arial" panose="020B0604020202020204" pitchFamily="34" charset="0"/>
            </a:rPr>
            <a:t>- High DFW classes</a:t>
          </a:r>
        </a:p>
        <a:p>
          <a:pPr lvl="0" algn="ctr" defTabSz="1289050">
            <a:lnSpc>
              <a:spcPct val="90000"/>
            </a:lnSpc>
            <a:spcBef>
              <a:spcPct val="0"/>
            </a:spcBef>
            <a:spcAft>
              <a:spcPct val="35000"/>
            </a:spcAft>
          </a:pPr>
          <a:r>
            <a:rPr lang="en-US" sz="2000" b="0" kern="1200" dirty="0">
              <a:latin typeface="Arial" panose="020B0604020202020204" pitchFamily="34" charset="0"/>
              <a:cs typeface="Arial" panose="020B0604020202020204" pitchFamily="34" charset="0"/>
            </a:rPr>
            <a:t>-UGPD Meeting</a:t>
          </a:r>
        </a:p>
      </dsp:txBody>
      <dsp:txXfrm>
        <a:off x="7627118" y="3246868"/>
        <a:ext cx="2903274" cy="139128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DDC24E-60F6-4217-BCB4-ADDB880CD31F}">
      <dsp:nvSpPr>
        <dsp:cNvPr id="0" name=""/>
        <dsp:cNvSpPr/>
      </dsp:nvSpPr>
      <dsp:spPr>
        <a:xfrm>
          <a:off x="0" y="0"/>
          <a:ext cx="10249786" cy="1419446"/>
        </a:xfrm>
        <a:prstGeom prst="rect">
          <a:avLst/>
        </a:prstGeom>
        <a:solidFill>
          <a:schemeClr val="accent5">
            <a:lumMod val="5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dirty="0">
              <a:latin typeface="Arial" panose="020B0604020202020204" pitchFamily="34" charset="0"/>
              <a:cs typeface="Arial" panose="020B0604020202020204" pitchFamily="34" charset="0"/>
            </a:rPr>
            <a:t>Hybrid Advising Model</a:t>
          </a:r>
          <a:r>
            <a:rPr lang="en-US" sz="2400" kern="1200" dirty="0">
              <a:latin typeface="Arial" panose="020B0604020202020204" pitchFamily="34" charset="0"/>
              <a:cs typeface="Arial" panose="020B0604020202020204" pitchFamily="34" charset="0"/>
            </a:rPr>
            <a:t/>
          </a:r>
          <a:br>
            <a:rPr lang="en-US" sz="2400" kern="1200" dirty="0">
              <a:latin typeface="Arial" panose="020B0604020202020204" pitchFamily="34" charset="0"/>
              <a:cs typeface="Arial" panose="020B0604020202020204" pitchFamily="34" charset="0"/>
            </a:rPr>
          </a:br>
          <a:r>
            <a:rPr lang="en-US" sz="2400" kern="1200" dirty="0">
              <a:latin typeface="Arial" panose="020B0604020202020204" pitchFamily="34" charset="0"/>
              <a:cs typeface="Arial" panose="020B0604020202020204" pitchFamily="34" charset="0"/>
            </a:rPr>
            <a:t>Undergraduate Colleges | Academic and Transfer Advising Center </a:t>
          </a:r>
          <a:br>
            <a:rPr lang="en-US" sz="2400" kern="1200" dirty="0">
              <a:latin typeface="Arial" panose="020B0604020202020204" pitchFamily="34" charset="0"/>
              <a:cs typeface="Arial" panose="020B0604020202020204" pitchFamily="34" charset="0"/>
            </a:rPr>
          </a:br>
          <a:r>
            <a:rPr lang="en-US" sz="2400" kern="1200" dirty="0">
              <a:latin typeface="Arial" panose="020B0604020202020204" pitchFamily="34" charset="0"/>
              <a:cs typeface="Arial" panose="020B0604020202020204" pitchFamily="34" charset="0"/>
            </a:rPr>
            <a:t>CEAS Student Services | Academic Departments</a:t>
          </a:r>
        </a:p>
      </dsp:txBody>
      <dsp:txXfrm>
        <a:off x="0" y="0"/>
        <a:ext cx="10249786" cy="1419446"/>
      </dsp:txXfrm>
    </dsp:sp>
    <dsp:sp modelId="{B190FCEF-B383-4EF1-A673-0DAFA25779DC}">
      <dsp:nvSpPr>
        <dsp:cNvPr id="0" name=""/>
        <dsp:cNvSpPr/>
      </dsp:nvSpPr>
      <dsp:spPr>
        <a:xfrm>
          <a:off x="1132" y="1419446"/>
          <a:ext cx="2205554" cy="2980837"/>
        </a:xfrm>
        <a:prstGeom prst="rect">
          <a:avLst/>
        </a:prstGeom>
        <a:solidFill>
          <a:schemeClr val="accent5">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a:latin typeface="Arial" panose="020B0604020202020204" pitchFamily="34" charset="0"/>
              <a:cs typeface="Arial" panose="020B0604020202020204" pitchFamily="34" charset="0"/>
            </a:rPr>
            <a:t>Educational Opportunity Program/</a:t>
          </a:r>
          <a:br>
            <a:rPr lang="en-US" sz="2400" b="1" kern="1200" dirty="0">
              <a:latin typeface="Arial" panose="020B0604020202020204" pitchFamily="34" charset="0"/>
              <a:cs typeface="Arial" panose="020B0604020202020204" pitchFamily="34" charset="0"/>
            </a:rPr>
          </a:br>
          <a:r>
            <a:rPr lang="en-US" sz="2400" b="1" kern="1200" dirty="0">
              <a:latin typeface="Arial" panose="020B0604020202020204" pitchFamily="34" charset="0"/>
              <a:cs typeface="Arial" panose="020B0604020202020204" pitchFamily="34" charset="0"/>
            </a:rPr>
            <a:t>Advancement on Individual Merit</a:t>
          </a:r>
        </a:p>
      </dsp:txBody>
      <dsp:txXfrm>
        <a:off x="1132" y="1419446"/>
        <a:ext cx="2205554" cy="2980837"/>
      </dsp:txXfrm>
    </dsp:sp>
    <dsp:sp modelId="{56BD0E2D-D72C-4A91-A398-60A6AEAE15B3}">
      <dsp:nvSpPr>
        <dsp:cNvPr id="0" name=""/>
        <dsp:cNvSpPr/>
      </dsp:nvSpPr>
      <dsp:spPr>
        <a:xfrm>
          <a:off x="2206687" y="1419446"/>
          <a:ext cx="2351533" cy="2980837"/>
        </a:xfrm>
        <a:prstGeom prst="rect">
          <a:avLst/>
        </a:prstGeom>
        <a:solidFill>
          <a:schemeClr val="accent5">
            <a:alpha val="90000"/>
            <a:hueOff val="0"/>
            <a:satOff val="0"/>
            <a:lumOff val="0"/>
            <a:alphaOff val="-1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a:latin typeface="Arial" panose="020B0604020202020204" pitchFamily="34" charset="0"/>
              <a:cs typeface="Arial" panose="020B0604020202020204" pitchFamily="34" charset="0"/>
            </a:rPr>
            <a:t>University Honors Programs</a:t>
          </a:r>
          <a:r>
            <a:rPr lang="en-US" sz="2400" kern="1200" dirty="0">
              <a:latin typeface="Arial" panose="020B0604020202020204" pitchFamily="34" charset="0"/>
              <a:cs typeface="Arial" panose="020B0604020202020204" pitchFamily="34" charset="0"/>
            </a:rPr>
            <a:t/>
          </a:r>
          <a:br>
            <a:rPr lang="en-US" sz="2400" kern="1200" dirty="0">
              <a:latin typeface="Arial" panose="020B0604020202020204" pitchFamily="34" charset="0"/>
              <a:cs typeface="Arial" panose="020B0604020202020204" pitchFamily="34" charset="0"/>
            </a:rPr>
          </a:br>
          <a:r>
            <a:rPr lang="en-US" sz="1800" kern="1200" dirty="0">
              <a:latin typeface="Arial" panose="020B0604020202020204" pitchFamily="34" charset="0"/>
              <a:cs typeface="Arial" panose="020B0604020202020204" pitchFamily="34" charset="0"/>
            </a:rPr>
            <a:t>- Honors College</a:t>
          </a:r>
          <a:br>
            <a:rPr lang="en-US" sz="1800" kern="1200" dirty="0">
              <a:latin typeface="Arial" panose="020B0604020202020204" pitchFamily="34" charset="0"/>
              <a:cs typeface="Arial" panose="020B0604020202020204" pitchFamily="34" charset="0"/>
            </a:rPr>
          </a:br>
          <a:r>
            <a:rPr lang="en-US" sz="1800" kern="1200" dirty="0">
              <a:latin typeface="Arial" panose="020B0604020202020204" pitchFamily="34" charset="0"/>
              <a:cs typeface="Arial" panose="020B0604020202020204" pitchFamily="34" charset="0"/>
            </a:rPr>
            <a:t>- University Scholars</a:t>
          </a:r>
          <a:br>
            <a:rPr lang="en-US" sz="1800" kern="1200" dirty="0">
              <a:latin typeface="Arial" panose="020B0604020202020204" pitchFamily="34" charset="0"/>
              <a:cs typeface="Arial" panose="020B0604020202020204" pitchFamily="34" charset="0"/>
            </a:rPr>
          </a:br>
          <a:r>
            <a:rPr lang="en-US" sz="1800" kern="1200" dirty="0">
              <a:latin typeface="Arial" panose="020B0604020202020204" pitchFamily="34" charset="0"/>
              <a:cs typeface="Arial" panose="020B0604020202020204" pitchFamily="34" charset="0"/>
            </a:rPr>
            <a:t>- WISE</a:t>
          </a:r>
        </a:p>
      </dsp:txBody>
      <dsp:txXfrm>
        <a:off x="2206687" y="1419446"/>
        <a:ext cx="2351533" cy="2980837"/>
      </dsp:txXfrm>
    </dsp:sp>
    <dsp:sp modelId="{6893CC4A-F88A-4C87-9D5E-98D6249A8271}">
      <dsp:nvSpPr>
        <dsp:cNvPr id="0" name=""/>
        <dsp:cNvSpPr/>
      </dsp:nvSpPr>
      <dsp:spPr>
        <a:xfrm>
          <a:off x="4558220" y="1419446"/>
          <a:ext cx="1896810" cy="2980837"/>
        </a:xfrm>
        <a:prstGeom prst="rect">
          <a:avLst/>
        </a:prstGeom>
        <a:solidFill>
          <a:schemeClr val="accent5">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a:latin typeface="Arial" panose="020B0604020202020204" pitchFamily="34" charset="0"/>
              <a:cs typeface="Arial" panose="020B0604020202020204" pitchFamily="34" charset="0"/>
            </a:rPr>
            <a:t>Navigate Platform</a:t>
          </a:r>
        </a:p>
      </dsp:txBody>
      <dsp:txXfrm>
        <a:off x="4558220" y="1419446"/>
        <a:ext cx="1896810" cy="2980837"/>
      </dsp:txXfrm>
    </dsp:sp>
    <dsp:sp modelId="{CC2D9238-D844-4838-8F69-EAE2888BC58F}">
      <dsp:nvSpPr>
        <dsp:cNvPr id="0" name=""/>
        <dsp:cNvSpPr/>
      </dsp:nvSpPr>
      <dsp:spPr>
        <a:xfrm>
          <a:off x="6455031" y="1419446"/>
          <a:ext cx="1896810" cy="2980837"/>
        </a:xfrm>
        <a:prstGeom prst="rect">
          <a:avLst/>
        </a:prstGeom>
        <a:solidFill>
          <a:schemeClr val="accent5">
            <a:alpha val="90000"/>
            <a:hueOff val="0"/>
            <a:satOff val="0"/>
            <a:lumOff val="0"/>
            <a:alphaOff val="-3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a:latin typeface="Arial" panose="020B0604020202020204" pitchFamily="34" charset="0"/>
              <a:cs typeface="Arial" panose="020B0604020202020204" pitchFamily="34" charset="0"/>
            </a:rPr>
            <a:t>Pop-up Advising</a:t>
          </a:r>
        </a:p>
      </dsp:txBody>
      <dsp:txXfrm>
        <a:off x="6455031" y="1419446"/>
        <a:ext cx="1896810" cy="2980837"/>
      </dsp:txXfrm>
    </dsp:sp>
    <dsp:sp modelId="{796BC197-807C-478F-AACE-85F5032C312A}">
      <dsp:nvSpPr>
        <dsp:cNvPr id="0" name=""/>
        <dsp:cNvSpPr/>
      </dsp:nvSpPr>
      <dsp:spPr>
        <a:xfrm>
          <a:off x="8351842" y="1419446"/>
          <a:ext cx="1896810" cy="2980837"/>
        </a:xfrm>
        <a:prstGeom prst="rect">
          <a:avLst/>
        </a:prstGeom>
        <a:solidFill>
          <a:schemeClr val="accent5">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a:latin typeface="Arial" panose="020B0604020202020204" pitchFamily="34" charset="0"/>
              <a:cs typeface="Arial" panose="020B0604020202020204" pitchFamily="34" charset="0"/>
            </a:rPr>
            <a:t>Student Success Website</a:t>
          </a:r>
        </a:p>
      </dsp:txBody>
      <dsp:txXfrm>
        <a:off x="8351842" y="1419446"/>
        <a:ext cx="1896810" cy="2980837"/>
      </dsp:txXfrm>
    </dsp:sp>
    <dsp:sp modelId="{B3966D35-9181-4D46-BE07-C397CCC9A1E2}">
      <dsp:nvSpPr>
        <dsp:cNvPr id="0" name=""/>
        <dsp:cNvSpPr/>
      </dsp:nvSpPr>
      <dsp:spPr>
        <a:xfrm>
          <a:off x="0" y="4400283"/>
          <a:ext cx="10249786" cy="331204"/>
        </a:xfrm>
        <a:prstGeom prst="rect">
          <a:avLst/>
        </a:prstGeom>
        <a:solidFill>
          <a:schemeClr val="accent5">
            <a:lumMod val="5000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E42E32-EED3-4334-8850-F0906FC25691}">
      <dsp:nvSpPr>
        <dsp:cNvPr id="0" name=""/>
        <dsp:cNvSpPr/>
      </dsp:nvSpPr>
      <dsp:spPr>
        <a:xfrm>
          <a:off x="0" y="0"/>
          <a:ext cx="10409275" cy="1435395"/>
        </a:xfrm>
        <a:prstGeom prst="roundRect">
          <a:avLst>
            <a:gd name="adj" fmla="val 10000"/>
          </a:avLst>
        </a:prstGeom>
        <a:solidFill>
          <a:srgbClr val="881124"/>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a:t>One-on-one and small group course-based tutoring, one-on-one skill-based tutoring, peer assisted learning (Supplemental Instruction), and public speaking courses</a:t>
          </a:r>
        </a:p>
      </dsp:txBody>
      <dsp:txXfrm>
        <a:off x="2225394" y="0"/>
        <a:ext cx="8183880" cy="1435395"/>
      </dsp:txXfrm>
    </dsp:sp>
    <dsp:sp modelId="{C1D15AB3-3E9D-4B48-98B7-BC7C9DB85103}">
      <dsp:nvSpPr>
        <dsp:cNvPr id="0" name=""/>
        <dsp:cNvSpPr/>
      </dsp:nvSpPr>
      <dsp:spPr>
        <a:xfrm>
          <a:off x="143539" y="143539"/>
          <a:ext cx="2081855" cy="1148316"/>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3000" b="-3000"/>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F6A106-D314-4662-B7D6-D1D8B3606930}">
      <dsp:nvSpPr>
        <dsp:cNvPr id="0" name=""/>
        <dsp:cNvSpPr/>
      </dsp:nvSpPr>
      <dsp:spPr>
        <a:xfrm>
          <a:off x="0" y="1578935"/>
          <a:ext cx="10409275" cy="1435395"/>
        </a:xfrm>
        <a:prstGeom prst="roundRect">
          <a:avLst>
            <a:gd name="adj" fmla="val 10000"/>
          </a:avLst>
        </a:prstGeom>
        <a:solidFill>
          <a:srgbClr val="881124"/>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a:t>The Peer Academic Success Coaching (PASC) </a:t>
          </a:r>
          <a:endParaRPr lang="en-US" sz="2700" kern="1200" dirty="0"/>
        </a:p>
      </dsp:txBody>
      <dsp:txXfrm>
        <a:off x="2225394" y="1578935"/>
        <a:ext cx="8183880" cy="1435395"/>
      </dsp:txXfrm>
    </dsp:sp>
    <dsp:sp modelId="{6EA4912E-CC8E-4DA9-BD75-73338A8A5543}">
      <dsp:nvSpPr>
        <dsp:cNvPr id="0" name=""/>
        <dsp:cNvSpPr/>
      </dsp:nvSpPr>
      <dsp:spPr>
        <a:xfrm>
          <a:off x="143539" y="1722474"/>
          <a:ext cx="2081855" cy="1148316"/>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4000" b="-4000"/>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96BF1F-F507-4658-82AB-BAA7B7E223D8}">
      <dsp:nvSpPr>
        <dsp:cNvPr id="0" name=""/>
        <dsp:cNvSpPr/>
      </dsp:nvSpPr>
      <dsp:spPr>
        <a:xfrm>
          <a:off x="0" y="3157870"/>
          <a:ext cx="10409275" cy="1435395"/>
        </a:xfrm>
        <a:prstGeom prst="roundRect">
          <a:avLst>
            <a:gd name="adj" fmla="val 10000"/>
          </a:avLst>
        </a:prstGeom>
        <a:solidFill>
          <a:srgbClr val="881124"/>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a:t>Star-NY Online Tutoring Service - Sunday - Thursday from 7pm - Midnight (last login is 11:30pm)</a:t>
          </a:r>
        </a:p>
      </dsp:txBody>
      <dsp:txXfrm>
        <a:off x="2225394" y="3157870"/>
        <a:ext cx="8183880" cy="1435395"/>
      </dsp:txXfrm>
    </dsp:sp>
    <dsp:sp modelId="{4EE9034A-D966-41BB-9C35-68142A800745}">
      <dsp:nvSpPr>
        <dsp:cNvPr id="0" name=""/>
        <dsp:cNvSpPr/>
      </dsp:nvSpPr>
      <dsp:spPr>
        <a:xfrm>
          <a:off x="143539" y="3301409"/>
          <a:ext cx="2081855" cy="114831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4000" b="-14000"/>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DD2FA8-44DC-4D1C-998E-CF9F6B4C0AA0}">
      <dsp:nvSpPr>
        <dsp:cNvPr id="0" name=""/>
        <dsp:cNvSpPr/>
      </dsp:nvSpPr>
      <dsp:spPr>
        <a:xfrm>
          <a:off x="0" y="395028"/>
          <a:ext cx="10249319" cy="5796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F712C71-92CA-4CF5-B985-D9365EA9022F}">
      <dsp:nvSpPr>
        <dsp:cNvPr id="0" name=""/>
        <dsp:cNvSpPr/>
      </dsp:nvSpPr>
      <dsp:spPr>
        <a:xfrm>
          <a:off x="512465" y="55548"/>
          <a:ext cx="7772376" cy="678960"/>
        </a:xfrm>
        <a:prstGeom prst="roundRect">
          <a:avLst/>
        </a:prstGeom>
        <a:solidFill>
          <a:schemeClr val="tx1"/>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1180" tIns="0" rIns="271180" bIns="0" numCol="1" spcCol="1270" anchor="ctr" anchorCtr="0">
          <a:noAutofit/>
        </a:bodyPr>
        <a:lstStyle/>
        <a:p>
          <a:pPr lvl="0" algn="l" defTabSz="1022350">
            <a:lnSpc>
              <a:spcPct val="90000"/>
            </a:lnSpc>
            <a:spcBef>
              <a:spcPct val="0"/>
            </a:spcBef>
            <a:spcAft>
              <a:spcPct val="35000"/>
            </a:spcAft>
          </a:pPr>
          <a:r>
            <a:rPr lang="en-US" sz="2300" kern="1200" dirty="0">
              <a:latin typeface="Arial" panose="020B0604020202020204" pitchFamily="34" charset="0"/>
              <a:cs typeface="Arial" panose="020B0604020202020204" pitchFamily="34" charset="0"/>
            </a:rPr>
            <a:t>Masculinity/Toxic masculinity &amp; higher education</a:t>
          </a:r>
        </a:p>
      </dsp:txBody>
      <dsp:txXfrm>
        <a:off x="545609" y="88692"/>
        <a:ext cx="7706088" cy="612672"/>
      </dsp:txXfrm>
    </dsp:sp>
    <dsp:sp modelId="{2894E3CD-B737-42C1-9774-FBD1A53AC17E}">
      <dsp:nvSpPr>
        <dsp:cNvPr id="0" name=""/>
        <dsp:cNvSpPr/>
      </dsp:nvSpPr>
      <dsp:spPr>
        <a:xfrm>
          <a:off x="0" y="1438308"/>
          <a:ext cx="10249319" cy="5796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B264B2-D4F3-419C-9B2F-961A02D1899B}">
      <dsp:nvSpPr>
        <dsp:cNvPr id="0" name=""/>
        <dsp:cNvSpPr/>
      </dsp:nvSpPr>
      <dsp:spPr>
        <a:xfrm>
          <a:off x="512465" y="1098828"/>
          <a:ext cx="7772376" cy="678960"/>
        </a:xfrm>
        <a:prstGeom prst="roundRect">
          <a:avLst/>
        </a:prstGeom>
        <a:solidFill>
          <a:schemeClr val="tx1">
            <a:lumMod val="50000"/>
            <a:lumOff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1180" tIns="0" rIns="271180" bIns="0" numCol="1" spcCol="1270" anchor="ctr" anchorCtr="0">
          <a:noAutofit/>
        </a:bodyPr>
        <a:lstStyle/>
        <a:p>
          <a:pPr lvl="0" algn="l" defTabSz="1022350">
            <a:lnSpc>
              <a:spcPct val="90000"/>
            </a:lnSpc>
            <a:spcBef>
              <a:spcPct val="0"/>
            </a:spcBef>
            <a:spcAft>
              <a:spcPct val="35000"/>
            </a:spcAft>
          </a:pPr>
          <a:r>
            <a:rPr lang="en-US" sz="2300" kern="1200" dirty="0">
              <a:latin typeface="Arial" panose="020B0604020202020204" pitchFamily="34" charset="0"/>
              <a:cs typeface="Arial" panose="020B0604020202020204" pitchFamily="34" charset="0"/>
            </a:rPr>
            <a:t>Emotional and developmental readiness </a:t>
          </a:r>
          <a:r>
            <a:rPr lang="mr-IN" sz="2300" kern="1200" dirty="0">
              <a:latin typeface="Arial" panose="020B0604020202020204" pitchFamily="34" charset="0"/>
            </a:rPr>
            <a:t>–</a:t>
          </a:r>
          <a:r>
            <a:rPr lang="en-US" sz="2300" kern="1200" dirty="0">
              <a:latin typeface="Arial" panose="020B0604020202020204" pitchFamily="34" charset="0"/>
              <a:cs typeface="Arial" panose="020B0604020202020204" pitchFamily="34" charset="0"/>
            </a:rPr>
            <a:t> frontal lobe</a:t>
          </a:r>
        </a:p>
      </dsp:txBody>
      <dsp:txXfrm>
        <a:off x="545609" y="1131972"/>
        <a:ext cx="7706088" cy="612672"/>
      </dsp:txXfrm>
    </dsp:sp>
    <dsp:sp modelId="{CE154567-A2E8-41F8-A408-839A0425AA20}">
      <dsp:nvSpPr>
        <dsp:cNvPr id="0" name=""/>
        <dsp:cNvSpPr/>
      </dsp:nvSpPr>
      <dsp:spPr>
        <a:xfrm>
          <a:off x="0" y="2481588"/>
          <a:ext cx="10249319" cy="5796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DC92151-7F05-4F71-A700-3DF8815CC442}">
      <dsp:nvSpPr>
        <dsp:cNvPr id="0" name=""/>
        <dsp:cNvSpPr/>
      </dsp:nvSpPr>
      <dsp:spPr>
        <a:xfrm>
          <a:off x="512465" y="2142108"/>
          <a:ext cx="7772376" cy="678960"/>
        </a:xfrm>
        <a:prstGeom prst="roundRect">
          <a:avLst/>
        </a:prstGeom>
        <a:solidFill>
          <a:srgbClr val="C0000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1180" tIns="0" rIns="271180" bIns="0" numCol="1" spcCol="1270" anchor="ctr" anchorCtr="0">
          <a:noAutofit/>
        </a:bodyPr>
        <a:lstStyle/>
        <a:p>
          <a:pPr lvl="0" algn="l" defTabSz="1022350">
            <a:lnSpc>
              <a:spcPct val="90000"/>
            </a:lnSpc>
            <a:spcBef>
              <a:spcPct val="0"/>
            </a:spcBef>
            <a:spcAft>
              <a:spcPct val="35000"/>
            </a:spcAft>
          </a:pPr>
          <a:r>
            <a:rPr lang="en-US" sz="2300" kern="1200">
              <a:latin typeface="Arial" panose="020B0604020202020204" pitchFamily="34" charset="0"/>
              <a:cs typeface="Arial" panose="020B0604020202020204" pitchFamily="34" charset="0"/>
            </a:rPr>
            <a:t>Lack of focus</a:t>
          </a:r>
          <a:endParaRPr lang="en-US" sz="2300" kern="1200" dirty="0">
            <a:latin typeface="Arial" panose="020B0604020202020204" pitchFamily="34" charset="0"/>
            <a:cs typeface="Arial" panose="020B0604020202020204" pitchFamily="34" charset="0"/>
          </a:endParaRPr>
        </a:p>
      </dsp:txBody>
      <dsp:txXfrm>
        <a:off x="545609" y="2175252"/>
        <a:ext cx="7706088" cy="612672"/>
      </dsp:txXfrm>
    </dsp:sp>
    <dsp:sp modelId="{E4C16498-3605-4C3F-9A45-EB5888948586}">
      <dsp:nvSpPr>
        <dsp:cNvPr id="0" name=""/>
        <dsp:cNvSpPr/>
      </dsp:nvSpPr>
      <dsp:spPr>
        <a:xfrm>
          <a:off x="0" y="3524868"/>
          <a:ext cx="10249319" cy="5796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9681B8-66D5-45A8-BC95-6D5EAB62E165}">
      <dsp:nvSpPr>
        <dsp:cNvPr id="0" name=""/>
        <dsp:cNvSpPr/>
      </dsp:nvSpPr>
      <dsp:spPr>
        <a:xfrm>
          <a:off x="512465" y="3185388"/>
          <a:ext cx="7772376" cy="678960"/>
        </a:xfrm>
        <a:prstGeom prst="roundRect">
          <a:avLst/>
        </a:prstGeom>
        <a:solidFill>
          <a:schemeClr val="accent5">
            <a:lumMod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1180" tIns="0" rIns="271180" bIns="0" numCol="1" spcCol="1270" anchor="ctr" anchorCtr="0">
          <a:noAutofit/>
        </a:bodyPr>
        <a:lstStyle/>
        <a:p>
          <a:pPr lvl="0" algn="l" defTabSz="1022350">
            <a:lnSpc>
              <a:spcPct val="90000"/>
            </a:lnSpc>
            <a:spcBef>
              <a:spcPct val="0"/>
            </a:spcBef>
            <a:spcAft>
              <a:spcPct val="35000"/>
            </a:spcAft>
          </a:pPr>
          <a:r>
            <a:rPr lang="en-US" sz="2300" kern="1200">
              <a:latin typeface="Arial" panose="020B0604020202020204" pitchFamily="34" charset="0"/>
              <a:cs typeface="Arial" panose="020B0604020202020204" pitchFamily="34" charset="0"/>
            </a:rPr>
            <a:t>Inadequate academic preparation</a:t>
          </a:r>
          <a:endParaRPr lang="en-US" sz="2300" kern="1200" dirty="0">
            <a:latin typeface="Arial" panose="020B0604020202020204" pitchFamily="34" charset="0"/>
            <a:cs typeface="Arial" panose="020B0604020202020204" pitchFamily="34" charset="0"/>
          </a:endParaRPr>
        </a:p>
      </dsp:txBody>
      <dsp:txXfrm>
        <a:off x="545609" y="3218532"/>
        <a:ext cx="7706088" cy="61267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DD2FA8-44DC-4D1C-998E-CF9F6B4C0AA0}">
      <dsp:nvSpPr>
        <dsp:cNvPr id="0" name=""/>
        <dsp:cNvSpPr/>
      </dsp:nvSpPr>
      <dsp:spPr>
        <a:xfrm>
          <a:off x="0" y="395028"/>
          <a:ext cx="10249319" cy="5796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F712C71-92CA-4CF5-B985-D9365EA9022F}">
      <dsp:nvSpPr>
        <dsp:cNvPr id="0" name=""/>
        <dsp:cNvSpPr/>
      </dsp:nvSpPr>
      <dsp:spPr>
        <a:xfrm>
          <a:off x="512465" y="55548"/>
          <a:ext cx="7772376" cy="678960"/>
        </a:xfrm>
        <a:prstGeom prst="roundRect">
          <a:avLst/>
        </a:prstGeom>
        <a:solidFill>
          <a:schemeClr val="tx1"/>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1180" tIns="0" rIns="271180" bIns="0" numCol="1" spcCol="1270" anchor="ctr" anchorCtr="0">
          <a:noAutofit/>
        </a:bodyPr>
        <a:lstStyle/>
        <a:p>
          <a:pPr lvl="0" algn="l" defTabSz="1022350">
            <a:lnSpc>
              <a:spcPct val="90000"/>
            </a:lnSpc>
            <a:spcBef>
              <a:spcPct val="0"/>
            </a:spcBef>
            <a:spcAft>
              <a:spcPct val="35000"/>
            </a:spcAft>
          </a:pPr>
          <a:r>
            <a:rPr lang="en-US" sz="2300" kern="1200" dirty="0"/>
            <a:t>Inability to deal with frustrations</a:t>
          </a:r>
          <a:endParaRPr lang="en-US" sz="2300" kern="1200" dirty="0">
            <a:latin typeface="Arial" panose="020B0604020202020204" pitchFamily="34" charset="0"/>
            <a:cs typeface="Arial" panose="020B0604020202020204" pitchFamily="34" charset="0"/>
          </a:endParaRPr>
        </a:p>
      </dsp:txBody>
      <dsp:txXfrm>
        <a:off x="545609" y="88692"/>
        <a:ext cx="7706088" cy="612672"/>
      </dsp:txXfrm>
    </dsp:sp>
    <dsp:sp modelId="{2894E3CD-B737-42C1-9774-FBD1A53AC17E}">
      <dsp:nvSpPr>
        <dsp:cNvPr id="0" name=""/>
        <dsp:cNvSpPr/>
      </dsp:nvSpPr>
      <dsp:spPr>
        <a:xfrm>
          <a:off x="0" y="1438308"/>
          <a:ext cx="10249319" cy="5796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B264B2-D4F3-419C-9B2F-961A02D1899B}">
      <dsp:nvSpPr>
        <dsp:cNvPr id="0" name=""/>
        <dsp:cNvSpPr/>
      </dsp:nvSpPr>
      <dsp:spPr>
        <a:xfrm>
          <a:off x="512465" y="1098828"/>
          <a:ext cx="7772376" cy="678960"/>
        </a:xfrm>
        <a:prstGeom prst="roundRect">
          <a:avLst/>
        </a:prstGeom>
        <a:solidFill>
          <a:schemeClr val="tx1">
            <a:lumMod val="50000"/>
            <a:lumOff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1180" tIns="0" rIns="271180" bIns="0" numCol="1" spcCol="1270" anchor="ctr" anchorCtr="0">
          <a:noAutofit/>
        </a:bodyPr>
        <a:lstStyle/>
        <a:p>
          <a:pPr lvl="0" algn="l" defTabSz="1022350">
            <a:lnSpc>
              <a:spcPct val="90000"/>
            </a:lnSpc>
            <a:spcBef>
              <a:spcPct val="0"/>
            </a:spcBef>
            <a:spcAft>
              <a:spcPct val="35000"/>
            </a:spcAft>
          </a:pPr>
          <a:r>
            <a:rPr lang="en-US" sz="2300" kern="1200" dirty="0"/>
            <a:t>Inability to delay gratification</a:t>
          </a:r>
          <a:endParaRPr lang="en-US" sz="2300" kern="1200" dirty="0">
            <a:latin typeface="Arial" panose="020B0604020202020204" pitchFamily="34" charset="0"/>
            <a:cs typeface="Arial" panose="020B0604020202020204" pitchFamily="34" charset="0"/>
          </a:endParaRPr>
        </a:p>
      </dsp:txBody>
      <dsp:txXfrm>
        <a:off x="545609" y="1131972"/>
        <a:ext cx="7706088" cy="612672"/>
      </dsp:txXfrm>
    </dsp:sp>
    <dsp:sp modelId="{B287A139-3322-0740-ABA4-5298232ED9A6}">
      <dsp:nvSpPr>
        <dsp:cNvPr id="0" name=""/>
        <dsp:cNvSpPr/>
      </dsp:nvSpPr>
      <dsp:spPr>
        <a:xfrm>
          <a:off x="0" y="2481588"/>
          <a:ext cx="10249319" cy="5796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5DB4A96-D5C2-A54B-AD4A-2D0BB31E6BFE}">
      <dsp:nvSpPr>
        <dsp:cNvPr id="0" name=""/>
        <dsp:cNvSpPr/>
      </dsp:nvSpPr>
      <dsp:spPr>
        <a:xfrm>
          <a:off x="512465" y="2142108"/>
          <a:ext cx="7174523" cy="678960"/>
        </a:xfrm>
        <a:prstGeom prst="roundRect">
          <a:avLst/>
        </a:prstGeom>
        <a:solidFill>
          <a:srgbClr val="C0000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1180" tIns="0" rIns="271180" bIns="0" numCol="1" spcCol="1270" anchor="ctr" anchorCtr="0">
          <a:noAutofit/>
        </a:bodyPr>
        <a:lstStyle/>
        <a:p>
          <a:pPr lvl="0" algn="l" defTabSz="1022350">
            <a:lnSpc>
              <a:spcPct val="90000"/>
            </a:lnSpc>
            <a:spcBef>
              <a:spcPct val="0"/>
            </a:spcBef>
            <a:spcAft>
              <a:spcPct val="35000"/>
            </a:spcAft>
          </a:pPr>
          <a:r>
            <a:rPr lang="en-US" sz="2300" kern="1200"/>
            <a:t>Financial realities of higher education</a:t>
          </a:r>
          <a:endParaRPr lang="en-US" sz="2300" kern="1200" dirty="0"/>
        </a:p>
      </dsp:txBody>
      <dsp:txXfrm>
        <a:off x="545609" y="2175252"/>
        <a:ext cx="7108235" cy="612672"/>
      </dsp:txXfrm>
    </dsp:sp>
    <dsp:sp modelId="{927A47D8-4DC1-ED49-B85A-55495A14949C}">
      <dsp:nvSpPr>
        <dsp:cNvPr id="0" name=""/>
        <dsp:cNvSpPr/>
      </dsp:nvSpPr>
      <dsp:spPr>
        <a:xfrm>
          <a:off x="0" y="3524868"/>
          <a:ext cx="10249319" cy="5796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AE24B7-6C76-0C43-8E48-AA4E631FA44D}">
      <dsp:nvSpPr>
        <dsp:cNvPr id="0" name=""/>
        <dsp:cNvSpPr/>
      </dsp:nvSpPr>
      <dsp:spPr>
        <a:xfrm>
          <a:off x="512465" y="3185388"/>
          <a:ext cx="7174523" cy="678960"/>
        </a:xfrm>
        <a:prstGeom prst="roundRect">
          <a:avLst/>
        </a:prstGeom>
        <a:solidFill>
          <a:schemeClr val="accent1">
            <a:lumMod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1180" tIns="0" rIns="271180" bIns="0" numCol="1" spcCol="1270" anchor="ctr" anchorCtr="0">
          <a:noAutofit/>
        </a:bodyPr>
        <a:lstStyle/>
        <a:p>
          <a:pPr lvl="0" algn="l" defTabSz="1022350">
            <a:lnSpc>
              <a:spcPct val="90000"/>
            </a:lnSpc>
            <a:spcBef>
              <a:spcPct val="0"/>
            </a:spcBef>
            <a:spcAft>
              <a:spcPct val="35000"/>
            </a:spcAft>
          </a:pPr>
          <a:r>
            <a:rPr lang="en-US" sz="2300" kern="1200"/>
            <a:t>Never previously experienced anything close to failure</a:t>
          </a:r>
          <a:endParaRPr lang="en-US" sz="2300" kern="1200" dirty="0"/>
        </a:p>
      </dsp:txBody>
      <dsp:txXfrm>
        <a:off x="545609" y="3218532"/>
        <a:ext cx="7108235" cy="61267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0.20329</cdr:y>
    </cdr:from>
    <cdr:to>
      <cdr:x>0.23103</cdr:x>
      <cdr:y>0.39916</cdr:y>
    </cdr:to>
    <cdr:sp macro="" textlink="">
      <cdr:nvSpPr>
        <cdr:cNvPr id="4" name="TextBox 1"/>
        <cdr:cNvSpPr txBox="1"/>
      </cdr:nvSpPr>
      <cdr:spPr>
        <a:xfrm xmlns:a="http://schemas.openxmlformats.org/drawingml/2006/main">
          <a:off x="-596900" y="737678"/>
          <a:ext cx="858010" cy="71076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a:solidFill>
                <a:srgbClr val="A71E23"/>
              </a:solidFill>
              <a:latin typeface="Arial" panose="020B0604020202020204" pitchFamily="34" charset="0"/>
              <a:cs typeface="Arial" panose="020B0604020202020204" pitchFamily="34" charset="0"/>
            </a:rPr>
            <a:t>Six-year</a:t>
          </a:r>
        </a:p>
        <a:p xmlns:a="http://schemas.openxmlformats.org/drawingml/2006/main">
          <a:pPr algn="ctr"/>
          <a:r>
            <a:rPr lang="en-US" sz="1400" b="1" dirty="0">
              <a:solidFill>
                <a:srgbClr val="A71E23"/>
              </a:solidFill>
              <a:latin typeface="Arial" panose="020B0604020202020204" pitchFamily="34" charset="0"/>
              <a:cs typeface="Arial" panose="020B0604020202020204" pitchFamily="34" charset="0"/>
            </a:rPr>
            <a:t>grad</a:t>
          </a:r>
        </a:p>
        <a:p xmlns:a="http://schemas.openxmlformats.org/drawingml/2006/main">
          <a:pPr algn="ctr"/>
          <a:r>
            <a:rPr lang="en-US" sz="1400" b="1" dirty="0">
              <a:solidFill>
                <a:srgbClr val="A71E23"/>
              </a:solidFill>
              <a:latin typeface="Arial" panose="020B0604020202020204" pitchFamily="34" charset="0"/>
              <a:cs typeface="Arial" panose="020B0604020202020204" pitchFamily="34" charset="0"/>
            </a:rPr>
            <a:t>rate</a:t>
          </a:r>
        </a:p>
      </cdr:txBody>
    </cdr:sp>
  </cdr:relSizeAnchor>
  <cdr:relSizeAnchor xmlns:cdr="http://schemas.openxmlformats.org/drawingml/2006/chartDrawing">
    <cdr:from>
      <cdr:x>0</cdr:x>
      <cdr:y>0.40207</cdr:y>
    </cdr:from>
    <cdr:to>
      <cdr:x>0.23103</cdr:x>
      <cdr:y>0.59793</cdr:y>
    </cdr:to>
    <cdr:sp macro="" textlink="">
      <cdr:nvSpPr>
        <cdr:cNvPr id="5" name="TextBox 1"/>
        <cdr:cNvSpPr txBox="1"/>
      </cdr:nvSpPr>
      <cdr:spPr>
        <a:xfrm xmlns:a="http://schemas.openxmlformats.org/drawingml/2006/main">
          <a:off x="0" y="1458991"/>
          <a:ext cx="858010" cy="71076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a:latin typeface="Arial" panose="020B0604020202020204" pitchFamily="34" charset="0"/>
              <a:cs typeface="Arial" panose="020B0604020202020204" pitchFamily="34" charset="0"/>
            </a:rPr>
            <a:t>Four-year</a:t>
          </a:r>
        </a:p>
        <a:p xmlns:a="http://schemas.openxmlformats.org/drawingml/2006/main">
          <a:pPr algn="ctr"/>
          <a:r>
            <a:rPr lang="en-US" sz="1400" b="1" dirty="0">
              <a:latin typeface="Arial" panose="020B0604020202020204" pitchFamily="34" charset="0"/>
              <a:cs typeface="Arial" panose="020B0604020202020204" pitchFamily="34" charset="0"/>
            </a:rPr>
            <a:t>grad</a:t>
          </a:r>
        </a:p>
        <a:p xmlns:a="http://schemas.openxmlformats.org/drawingml/2006/main">
          <a:pPr algn="ctr"/>
          <a:r>
            <a:rPr lang="en-US" sz="1400" b="1" dirty="0">
              <a:latin typeface="Arial" panose="020B0604020202020204" pitchFamily="34" charset="0"/>
              <a:cs typeface="Arial" panose="020B0604020202020204" pitchFamily="34" charset="0"/>
            </a:rPr>
            <a:t>rate</a:t>
          </a:r>
        </a:p>
      </cdr:txBody>
    </cdr:sp>
  </cdr:relSizeAnchor>
</c:userShapes>
</file>

<file path=ppt/drawings/drawing2.xml><?xml version="1.0" encoding="utf-8"?>
<c:userShapes xmlns:c="http://schemas.openxmlformats.org/drawingml/2006/chart">
  <cdr:relSizeAnchor xmlns:cdr="http://schemas.openxmlformats.org/drawingml/2006/chartDrawing">
    <cdr:from>
      <cdr:x>0.56098</cdr:x>
      <cdr:y>0</cdr:y>
    </cdr:from>
    <cdr:to>
      <cdr:x>0.92019</cdr:x>
      <cdr:y>0.1135</cdr:y>
    </cdr:to>
    <cdr:sp macro="" textlink="">
      <cdr:nvSpPr>
        <cdr:cNvPr id="2" name="TextBox 1"/>
        <cdr:cNvSpPr txBox="1"/>
      </cdr:nvSpPr>
      <cdr:spPr>
        <a:xfrm xmlns:a="http://schemas.openxmlformats.org/drawingml/2006/main">
          <a:off x="2229813" y="-1184988"/>
          <a:ext cx="1427787" cy="383722"/>
        </a:xfrm>
        <a:prstGeom xmlns:a="http://schemas.openxmlformats.org/drawingml/2006/main" prst="rect">
          <a:avLst/>
        </a:prstGeom>
      </cdr:spPr>
      <cdr:txBody>
        <a:bodyPr xmlns:a="http://schemas.openxmlformats.org/drawingml/2006/main" wrap="none" rtlCol="0"/>
        <a:lstStyle xmlns:a="http://schemas.openxmlformats.org/drawingml/2006/main">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xmlns:a="http://schemas.openxmlformats.org/drawingml/2006/main">
          <a:pPr algn="ctr"/>
          <a:r>
            <a:rPr lang="en-US" sz="1800" b="1" dirty="0">
              <a:solidFill>
                <a:srgbClr val="990000"/>
              </a:solidFill>
              <a:latin typeface="Arial" panose="020B0604020202020204" pitchFamily="34" charset="0"/>
              <a:cs typeface="Arial" panose="020B0604020202020204" pitchFamily="34" charset="0"/>
            </a:rPr>
            <a:t>6-year grad rate </a:t>
          </a:r>
          <a:r>
            <a:rPr lang="en-US" sz="1400" b="1" dirty="0">
              <a:solidFill>
                <a:srgbClr val="990000"/>
              </a:solidFill>
              <a:latin typeface="Arial" panose="020B0604020202020204" pitchFamily="34" charset="0"/>
              <a:cs typeface="Arial" panose="020B0604020202020204" pitchFamily="34" charset="0"/>
            </a:rPr>
            <a:t>(2012 &amp; 2013 cohorts avg)</a:t>
          </a:r>
          <a:endParaRPr lang="en-US" sz="1800" b="1" dirty="0">
            <a:solidFill>
              <a:srgbClr val="99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0.08446</cdr:x>
      <cdr:y>0</cdr:y>
    </cdr:from>
    <cdr:to>
      <cdr:x>0.44366</cdr:x>
      <cdr:y>0.1135</cdr:y>
    </cdr:to>
    <cdr:sp macro="" textlink="">
      <cdr:nvSpPr>
        <cdr:cNvPr id="3" name="TextBox 1"/>
        <cdr:cNvSpPr txBox="1"/>
      </cdr:nvSpPr>
      <cdr:spPr>
        <a:xfrm xmlns:a="http://schemas.openxmlformats.org/drawingml/2006/main">
          <a:off x="335699" y="0"/>
          <a:ext cx="1427787" cy="383722"/>
        </a:xfrm>
        <a:prstGeom xmlns:a="http://schemas.openxmlformats.org/drawingml/2006/main" prst="rect">
          <a:avLst/>
        </a:prstGeom>
      </cdr:spPr>
      <cdr:txBody>
        <a:bodyPr xmlns:a="http://schemas.openxmlformats.org/drawingml/2006/main" wrap="none" rtlCol="0"/>
        <a:lstStyle xmlns:a="http://schemas.openxmlformats.org/drawingml/2006/main">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xmlns:a="http://schemas.openxmlformats.org/drawingml/2006/main">
          <a:pPr algn="ctr"/>
          <a:r>
            <a:rPr lang="en-US" sz="1800" b="1" dirty="0">
              <a:latin typeface="Arial" panose="020B0604020202020204" pitchFamily="34" charset="0"/>
              <a:cs typeface="Arial" panose="020B0604020202020204" pitchFamily="34" charset="0"/>
            </a:rPr>
            <a:t>4-year grad rate </a:t>
          </a:r>
          <a:r>
            <a:rPr lang="en-US" sz="1400" b="1" dirty="0">
              <a:latin typeface="Arial" panose="020B0604020202020204" pitchFamily="34" charset="0"/>
              <a:cs typeface="Arial" panose="020B0604020202020204" pitchFamily="34" charset="0"/>
            </a:rPr>
            <a:t>(2014 &amp; 2015 cohorts avg)</a:t>
          </a:r>
        </a:p>
      </cdr:txBody>
    </cdr:sp>
  </cdr:relSizeAnchor>
</c:userShapes>
</file>

<file path=ppt/drawings/drawing3.xml><?xml version="1.0" encoding="utf-8"?>
<c:userShapes xmlns:c="http://schemas.openxmlformats.org/drawingml/2006/chart">
  <cdr:relSizeAnchor xmlns:cdr="http://schemas.openxmlformats.org/drawingml/2006/chartDrawing">
    <cdr:from>
      <cdr:x>0.11033</cdr:x>
      <cdr:y>0.00746</cdr:y>
    </cdr:from>
    <cdr:to>
      <cdr:x>0.44494</cdr:x>
      <cdr:y>0.09857</cdr:y>
    </cdr:to>
    <cdr:sp macro="" textlink="">
      <cdr:nvSpPr>
        <cdr:cNvPr id="2" name="TextBox 1"/>
        <cdr:cNvSpPr txBox="1"/>
      </cdr:nvSpPr>
      <cdr:spPr>
        <a:xfrm xmlns:a="http://schemas.openxmlformats.org/drawingml/2006/main">
          <a:off x="410817" y="22463"/>
          <a:ext cx="1245929" cy="27441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dirty="0">
              <a:latin typeface="Arial" panose="020B0604020202020204" pitchFamily="34" charset="0"/>
              <a:cs typeface="Arial" panose="020B0604020202020204" pitchFamily="34" charset="0"/>
            </a:rPr>
            <a:t>Retained to 2</a:t>
          </a:r>
          <a:r>
            <a:rPr lang="en-US" sz="1200" baseline="30000" dirty="0">
              <a:latin typeface="Arial" panose="020B0604020202020204" pitchFamily="34" charset="0"/>
              <a:cs typeface="Arial" panose="020B0604020202020204" pitchFamily="34" charset="0"/>
            </a:rPr>
            <a:t>nd</a:t>
          </a:r>
          <a:r>
            <a:rPr lang="en-US" sz="1200" dirty="0">
              <a:latin typeface="Arial" panose="020B0604020202020204" pitchFamily="34" charset="0"/>
              <a:cs typeface="Arial" panose="020B0604020202020204" pitchFamily="34" charset="0"/>
            </a:rPr>
            <a:t> fall</a:t>
          </a:r>
        </a:p>
      </cdr:txBody>
    </cdr:sp>
  </cdr:relSizeAnchor>
  <cdr:relSizeAnchor xmlns:cdr="http://schemas.openxmlformats.org/drawingml/2006/chartDrawing">
    <cdr:from>
      <cdr:x>0.12102</cdr:x>
      <cdr:y>0.298</cdr:y>
    </cdr:from>
    <cdr:to>
      <cdr:x>0.45563</cdr:x>
      <cdr:y>0.36634</cdr:y>
    </cdr:to>
    <cdr:sp macro="" textlink="">
      <cdr:nvSpPr>
        <cdr:cNvPr id="3" name="TextBox 1"/>
        <cdr:cNvSpPr txBox="1"/>
      </cdr:nvSpPr>
      <cdr:spPr>
        <a:xfrm xmlns:a="http://schemas.openxmlformats.org/drawingml/2006/main">
          <a:off x="574936" y="1395574"/>
          <a:ext cx="1589650" cy="32004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a:solidFill>
                <a:schemeClr val="bg1">
                  <a:lumMod val="50000"/>
                </a:schemeClr>
              </a:solidFill>
              <a:latin typeface="Arial" panose="020B0604020202020204" pitchFamily="34" charset="0"/>
              <a:cs typeface="Arial" panose="020B0604020202020204" pitchFamily="34" charset="0"/>
            </a:rPr>
            <a:t>Retained to 4</a:t>
          </a:r>
          <a:r>
            <a:rPr lang="en-US" sz="1200" baseline="30000" dirty="0">
              <a:solidFill>
                <a:schemeClr val="bg1">
                  <a:lumMod val="50000"/>
                </a:schemeClr>
              </a:solidFill>
              <a:latin typeface="Arial" panose="020B0604020202020204" pitchFamily="34" charset="0"/>
              <a:cs typeface="Arial" panose="020B0604020202020204" pitchFamily="34" charset="0"/>
            </a:rPr>
            <a:t>th</a:t>
          </a:r>
          <a:r>
            <a:rPr lang="en-US" sz="1200" dirty="0">
              <a:solidFill>
                <a:schemeClr val="bg1">
                  <a:lumMod val="50000"/>
                </a:schemeClr>
              </a:solidFill>
              <a:latin typeface="Arial" panose="020B0604020202020204" pitchFamily="34" charset="0"/>
              <a:cs typeface="Arial" panose="020B0604020202020204" pitchFamily="34" charset="0"/>
            </a:rPr>
            <a:t> fall</a:t>
          </a:r>
        </a:p>
      </cdr:txBody>
    </cdr:sp>
  </cdr:relSizeAnchor>
  <cdr:relSizeAnchor xmlns:cdr="http://schemas.openxmlformats.org/drawingml/2006/chartDrawing">
    <cdr:from>
      <cdr:x>0.11309</cdr:x>
      <cdr:y>0.13365</cdr:y>
    </cdr:from>
    <cdr:to>
      <cdr:x>0.4477</cdr:x>
      <cdr:y>0.23863</cdr:y>
    </cdr:to>
    <cdr:sp macro="" textlink="">
      <cdr:nvSpPr>
        <cdr:cNvPr id="4" name="TextBox 1"/>
        <cdr:cNvSpPr txBox="1"/>
      </cdr:nvSpPr>
      <cdr:spPr>
        <a:xfrm xmlns:a="http://schemas.openxmlformats.org/drawingml/2006/main">
          <a:off x="421094" y="402522"/>
          <a:ext cx="1245929" cy="31618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a:solidFill>
                <a:srgbClr val="881124"/>
              </a:solidFill>
              <a:latin typeface="Arial" panose="020B0604020202020204" pitchFamily="34" charset="0"/>
              <a:cs typeface="Arial" panose="020B0604020202020204" pitchFamily="34" charset="0"/>
            </a:rPr>
            <a:t>Retained to 3</a:t>
          </a:r>
          <a:r>
            <a:rPr lang="en-US" sz="1200" baseline="30000" dirty="0">
              <a:solidFill>
                <a:srgbClr val="881124"/>
              </a:solidFill>
              <a:latin typeface="Arial" panose="020B0604020202020204" pitchFamily="34" charset="0"/>
              <a:cs typeface="Arial" panose="020B0604020202020204" pitchFamily="34" charset="0"/>
            </a:rPr>
            <a:t>rd</a:t>
          </a:r>
          <a:r>
            <a:rPr lang="en-US" sz="1200" dirty="0">
              <a:solidFill>
                <a:srgbClr val="881124"/>
              </a:solidFill>
              <a:latin typeface="Arial" panose="020B0604020202020204" pitchFamily="34" charset="0"/>
              <a:cs typeface="Arial" panose="020B0604020202020204" pitchFamily="34" charset="0"/>
            </a:rPr>
            <a:t> fall</a:t>
          </a:r>
        </a:p>
      </cdr:txBody>
    </cdr:sp>
  </cdr:relSizeAnchor>
  <cdr:relSizeAnchor xmlns:cdr="http://schemas.openxmlformats.org/drawingml/2006/chartDrawing">
    <cdr:from>
      <cdr:x>0.134</cdr:x>
      <cdr:y>0.51873</cdr:y>
    </cdr:from>
    <cdr:to>
      <cdr:x>0.80089</cdr:x>
      <cdr:y>0.64865</cdr:y>
    </cdr:to>
    <cdr:sp macro="" textlink="">
      <cdr:nvSpPr>
        <cdr:cNvPr id="5" name="TextBox 1"/>
        <cdr:cNvSpPr txBox="1"/>
      </cdr:nvSpPr>
      <cdr:spPr>
        <a:xfrm xmlns:a="http://schemas.openxmlformats.org/drawingml/2006/main">
          <a:off x="498951" y="1562288"/>
          <a:ext cx="2483197" cy="39128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a:solidFill>
                <a:schemeClr val="accent5"/>
              </a:solidFill>
              <a:latin typeface="Arial" panose="020B0604020202020204" pitchFamily="34" charset="0"/>
              <a:cs typeface="Arial" panose="020B0604020202020204" pitchFamily="34" charset="0"/>
            </a:rPr>
            <a:t>Graduated in 4 years or less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C9EDDD46-6E2C-4B29-A0C0-9932895546F2}" type="datetimeFigureOut">
              <a:rPr lang="en-US" smtClean="0"/>
              <a:t>2/2/20</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4FD87FD1-DD5D-4129-B398-8014DD75165D}" type="slidenum">
              <a:rPr lang="en-US" smtClean="0"/>
              <a:t>‹#›</a:t>
            </a:fld>
            <a:endParaRPr lang="en-US" dirty="0"/>
          </a:p>
        </p:txBody>
      </p:sp>
    </p:spTree>
    <p:extLst>
      <p:ext uri="{BB962C8B-B14F-4D97-AF65-F5344CB8AC3E}">
        <p14:creationId xmlns:p14="http://schemas.microsoft.com/office/powerpoint/2010/main" val="6762402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50C73D8-DEC3-40D1-9F87-B43E6A41CD40}" type="datetimeFigureOut">
              <a:rPr lang="en-US" smtClean="0"/>
              <a:t>2/2/20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CA08751-2CE8-4E3B-A1AF-16C9460985CD}" type="slidenum">
              <a:rPr lang="en-US" smtClean="0"/>
              <a:t>‹#›</a:t>
            </a:fld>
            <a:endParaRPr lang="en-US" dirty="0"/>
          </a:p>
        </p:txBody>
      </p:sp>
    </p:spTree>
    <p:extLst>
      <p:ext uri="{BB962C8B-B14F-4D97-AF65-F5344CB8AC3E}">
        <p14:creationId xmlns:p14="http://schemas.microsoft.com/office/powerpoint/2010/main" val="2043841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A08751-2CE8-4E3B-A1AF-16C9460985CD}" type="slidenum">
              <a:rPr lang="en-US" smtClean="0"/>
              <a:t>1</a:t>
            </a:fld>
            <a:endParaRPr lang="en-US" dirty="0"/>
          </a:p>
        </p:txBody>
      </p:sp>
    </p:spTree>
    <p:extLst>
      <p:ext uri="{BB962C8B-B14F-4D97-AF65-F5344CB8AC3E}">
        <p14:creationId xmlns:p14="http://schemas.microsoft.com/office/powerpoint/2010/main" val="764496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818A80-324C-A94A-A288-E8B5ECC90687}" type="slidenum">
              <a:rPr lang="en-US" smtClean="0"/>
              <a:t>19</a:t>
            </a:fld>
            <a:endParaRPr lang="en-US" dirty="0"/>
          </a:p>
        </p:txBody>
      </p:sp>
    </p:spTree>
    <p:extLst>
      <p:ext uri="{BB962C8B-B14F-4D97-AF65-F5344CB8AC3E}">
        <p14:creationId xmlns:p14="http://schemas.microsoft.com/office/powerpoint/2010/main" val="1706218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818A80-324C-A94A-A288-E8B5ECC90687}" type="slidenum">
              <a:rPr lang="en-US" smtClean="0"/>
              <a:t>20</a:t>
            </a:fld>
            <a:endParaRPr lang="en-US" dirty="0"/>
          </a:p>
        </p:txBody>
      </p:sp>
    </p:spTree>
    <p:extLst>
      <p:ext uri="{BB962C8B-B14F-4D97-AF65-F5344CB8AC3E}">
        <p14:creationId xmlns:p14="http://schemas.microsoft.com/office/powerpoint/2010/main" val="6426342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818A80-324C-A94A-A288-E8B5ECC90687}" type="slidenum">
              <a:rPr lang="en-US" smtClean="0"/>
              <a:t>21</a:t>
            </a:fld>
            <a:endParaRPr lang="en-US" dirty="0"/>
          </a:p>
        </p:txBody>
      </p:sp>
    </p:spTree>
    <p:extLst>
      <p:ext uri="{BB962C8B-B14F-4D97-AF65-F5344CB8AC3E}">
        <p14:creationId xmlns:p14="http://schemas.microsoft.com/office/powerpoint/2010/main" val="13602333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A08751-2CE8-4E3B-A1AF-16C9460985CD}" type="slidenum">
              <a:rPr lang="en-US" smtClean="0"/>
              <a:t>25</a:t>
            </a:fld>
            <a:endParaRPr lang="en-US" dirty="0"/>
          </a:p>
        </p:txBody>
      </p:sp>
    </p:spTree>
    <p:extLst>
      <p:ext uri="{BB962C8B-B14F-4D97-AF65-F5344CB8AC3E}">
        <p14:creationId xmlns:p14="http://schemas.microsoft.com/office/powerpoint/2010/main" val="1567478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818A80-324C-A94A-A288-E8B5ECC90687}" type="slidenum">
              <a:rPr lang="en-US" smtClean="0"/>
              <a:t>4</a:t>
            </a:fld>
            <a:endParaRPr lang="en-US" dirty="0"/>
          </a:p>
        </p:txBody>
      </p:sp>
    </p:spTree>
    <p:extLst>
      <p:ext uri="{BB962C8B-B14F-4D97-AF65-F5344CB8AC3E}">
        <p14:creationId xmlns:p14="http://schemas.microsoft.com/office/powerpoint/2010/main" val="3864520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818A80-324C-A94A-A288-E8B5ECC90687}" type="slidenum">
              <a:rPr lang="en-US" smtClean="0"/>
              <a:t>5</a:t>
            </a:fld>
            <a:endParaRPr lang="en-US" dirty="0"/>
          </a:p>
        </p:txBody>
      </p:sp>
    </p:spTree>
    <p:extLst>
      <p:ext uri="{BB962C8B-B14F-4D97-AF65-F5344CB8AC3E}">
        <p14:creationId xmlns:p14="http://schemas.microsoft.com/office/powerpoint/2010/main" val="690912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Graphic source: http://www.ihi.org/resources/Pages/ImprovementStories/QandAonQISixQuestionsForIHIImprovementAdvisor.aspx</a:t>
            </a:r>
          </a:p>
          <a:p>
            <a:endParaRPr lang="en-US" dirty="0"/>
          </a:p>
        </p:txBody>
      </p:sp>
      <p:sp>
        <p:nvSpPr>
          <p:cNvPr id="4" name="Slide Number Placeholder 3"/>
          <p:cNvSpPr>
            <a:spLocks noGrp="1"/>
          </p:cNvSpPr>
          <p:nvPr>
            <p:ph type="sldNum" sz="quarter" idx="10"/>
          </p:nvPr>
        </p:nvSpPr>
        <p:spPr/>
        <p:txBody>
          <a:bodyPr/>
          <a:lstStyle/>
          <a:p>
            <a:fld id="{ECA08751-2CE8-4E3B-A1AF-16C9460985CD}" type="slidenum">
              <a:rPr lang="en-US" smtClean="0"/>
              <a:t>6</a:t>
            </a:fld>
            <a:endParaRPr lang="en-US" dirty="0"/>
          </a:p>
        </p:txBody>
      </p:sp>
    </p:spTree>
    <p:extLst>
      <p:ext uri="{BB962C8B-B14F-4D97-AF65-F5344CB8AC3E}">
        <p14:creationId xmlns:p14="http://schemas.microsoft.com/office/powerpoint/2010/main" val="92031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818A80-324C-A94A-A288-E8B5ECC90687}" type="slidenum">
              <a:rPr lang="en-US" smtClean="0"/>
              <a:t>8</a:t>
            </a:fld>
            <a:endParaRPr lang="en-US" dirty="0"/>
          </a:p>
        </p:txBody>
      </p:sp>
    </p:spTree>
    <p:extLst>
      <p:ext uri="{BB962C8B-B14F-4D97-AF65-F5344CB8AC3E}">
        <p14:creationId xmlns:p14="http://schemas.microsoft.com/office/powerpoint/2010/main" val="3927244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818A80-324C-A94A-A288-E8B5ECC90687}" type="slidenum">
              <a:rPr lang="en-US" smtClean="0"/>
              <a:t>10</a:t>
            </a:fld>
            <a:endParaRPr lang="en-US" dirty="0"/>
          </a:p>
        </p:txBody>
      </p:sp>
    </p:spTree>
    <p:extLst>
      <p:ext uri="{BB962C8B-B14F-4D97-AF65-F5344CB8AC3E}">
        <p14:creationId xmlns:p14="http://schemas.microsoft.com/office/powerpoint/2010/main" val="1564307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Special populations:</a:t>
            </a:r>
          </a:p>
          <a:p>
            <a:pPr marL="171450" lvl="0" indent="-171450">
              <a:buFont typeface="Arial" panose="020B0604020202020204" pitchFamily="34" charset="0"/>
              <a:buChar char="•"/>
            </a:pPr>
            <a:r>
              <a:rPr lang="en-US" dirty="0">
                <a:latin typeface="Arial" panose="020B0604020202020204" pitchFamily="34" charset="0"/>
                <a:cs typeface="Arial" panose="020B0604020202020204" pitchFamily="34" charset="0"/>
              </a:rPr>
              <a:t>State scholarship recipients</a:t>
            </a:r>
          </a:p>
          <a:p>
            <a:pPr marL="171450" lvl="0" indent="-171450">
              <a:buFont typeface="Arial" panose="020B0604020202020204" pitchFamily="34" charset="0"/>
              <a:buChar char="•"/>
            </a:pPr>
            <a:r>
              <a:rPr lang="en-US" dirty="0">
                <a:latin typeface="Arial" panose="020B0604020202020204" pitchFamily="34" charset="0"/>
                <a:cs typeface="Arial" panose="020B0604020202020204" pitchFamily="34" charset="0"/>
              </a:rPr>
              <a:t>Juniors and seniors, esp. when behind in credits</a:t>
            </a:r>
          </a:p>
          <a:p>
            <a:pPr marL="171450" lvl="0" indent="-171450">
              <a:buFont typeface="Arial" panose="020B0604020202020204" pitchFamily="34" charset="0"/>
              <a:buChar char="•"/>
            </a:pPr>
            <a:r>
              <a:rPr lang="en-US" dirty="0">
                <a:latin typeface="Arial" panose="020B0604020202020204" pitchFamily="34" charset="0"/>
                <a:cs typeface="Arial" panose="020B0604020202020204" pitchFamily="34" charset="0"/>
              </a:rPr>
              <a:t>Men</a:t>
            </a:r>
          </a:p>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t>13</a:t>
            </a:fld>
            <a:endParaRPr lang="en-US" dirty="0"/>
          </a:p>
        </p:txBody>
      </p:sp>
    </p:spTree>
    <p:extLst>
      <p:ext uri="{BB962C8B-B14F-4D97-AF65-F5344CB8AC3E}">
        <p14:creationId xmlns:p14="http://schemas.microsoft.com/office/powerpoint/2010/main" val="583178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818A80-324C-A94A-A288-E8B5ECC90687}" type="slidenum">
              <a:rPr lang="en-US" smtClean="0"/>
              <a:t>17</a:t>
            </a:fld>
            <a:endParaRPr lang="en-US" dirty="0"/>
          </a:p>
        </p:txBody>
      </p:sp>
    </p:spTree>
    <p:extLst>
      <p:ext uri="{BB962C8B-B14F-4D97-AF65-F5344CB8AC3E}">
        <p14:creationId xmlns:p14="http://schemas.microsoft.com/office/powerpoint/2010/main" val="1018197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818A80-324C-A94A-A288-E8B5ECC90687}" type="slidenum">
              <a:rPr lang="en-US" smtClean="0"/>
              <a:t>18</a:t>
            </a:fld>
            <a:endParaRPr lang="en-US" dirty="0"/>
          </a:p>
        </p:txBody>
      </p:sp>
    </p:spTree>
    <p:extLst>
      <p:ext uri="{BB962C8B-B14F-4D97-AF65-F5344CB8AC3E}">
        <p14:creationId xmlns:p14="http://schemas.microsoft.com/office/powerpoint/2010/main" val="3374344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8.emf"/><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chart" Target="../charts/chart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emf"/><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emf"/><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emf"/><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BU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888" y="2028787"/>
            <a:ext cx="11152429" cy="1907108"/>
          </a:xfrm>
          <a:prstGeom prst="rect">
            <a:avLst/>
          </a:prstGeom>
        </p:spPr>
      </p:pic>
    </p:spTree>
    <p:extLst>
      <p:ext uri="{BB962C8B-B14F-4D97-AF65-F5344CB8AC3E}">
        <p14:creationId xmlns:p14="http://schemas.microsoft.com/office/powerpoint/2010/main" val="2887193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SBU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2794" y="229952"/>
            <a:ext cx="4481381" cy="766333"/>
          </a:xfrm>
          <a:prstGeom prst="rect">
            <a:avLst/>
          </a:prstGeom>
        </p:spPr>
      </p:pic>
      <p:cxnSp>
        <p:nvCxnSpPr>
          <p:cNvPr id="10" name="Straight Connector 9"/>
          <p:cNvCxnSpPr/>
          <p:nvPr userDrawn="1"/>
        </p:nvCxnSpPr>
        <p:spPr>
          <a:xfrm>
            <a:off x="1138322" y="3922187"/>
            <a:ext cx="10525361"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38322" y="1138650"/>
            <a:ext cx="6107283" cy="2282147"/>
          </a:xfrm>
          <a:prstGeom prst="rect">
            <a:avLst/>
          </a:prstGeom>
        </p:spPr>
      </p:pic>
      <p:sp>
        <p:nvSpPr>
          <p:cNvPr id="8" name="Text Placeholder 2"/>
          <p:cNvSpPr>
            <a:spLocks noGrp="1"/>
          </p:cNvSpPr>
          <p:nvPr>
            <p:ph type="body" idx="10" hasCustomPrompt="1"/>
          </p:nvPr>
        </p:nvSpPr>
        <p:spPr>
          <a:xfrm>
            <a:off x="1069848" y="4135328"/>
            <a:ext cx="8557756" cy="576499"/>
          </a:xfrm>
          <a:prstGeom prst="rect">
            <a:avLst/>
          </a:prstGeom>
        </p:spPr>
        <p:txBody>
          <a:bodyPr>
            <a:noAutofit/>
          </a:bodyPr>
          <a:lstStyle>
            <a:lvl1pPr marL="0" indent="0">
              <a:lnSpc>
                <a:spcPct val="100000"/>
              </a:lnSpc>
              <a:buNone/>
              <a:defRPr sz="1867" b="1" i="0">
                <a:solidFill>
                  <a:schemeClr val="bg1"/>
                </a:solidFill>
                <a:latin typeface="Georgia" charset="0"/>
                <a:ea typeface="Georgia" charset="0"/>
                <a:cs typeface="Georgia"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a:t>SUBTITLE OR NAME OF PRESENTATION</a:t>
            </a:r>
          </a:p>
        </p:txBody>
      </p:sp>
    </p:spTree>
    <p:extLst>
      <p:ext uri="{BB962C8B-B14F-4D97-AF65-F5344CB8AC3E}">
        <p14:creationId xmlns:p14="http://schemas.microsoft.com/office/powerpoint/2010/main" val="3386094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BU Bullete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8383" y="775654"/>
            <a:ext cx="10508973" cy="708593"/>
          </a:xfrm>
          <a:prstGeom prst="rect">
            <a:avLst/>
          </a:prstGeom>
        </p:spPr>
        <p:txBody>
          <a:bodyPr anchor="t" anchorCtr="0">
            <a:normAutofit/>
          </a:bodyPr>
          <a:lstStyle>
            <a:lvl1pPr>
              <a:lnSpc>
                <a:spcPct val="80000"/>
              </a:lnSpc>
              <a:defRPr sz="4000" b="1" i="0" baseline="0">
                <a:latin typeface="Arial" panose="020B0604020202020204" pitchFamily="34" charset="0"/>
                <a:ea typeface="Verdana" charset="0"/>
                <a:cs typeface="Arial" panose="020B0604020202020204" pitchFamily="34" charset="0"/>
              </a:defRPr>
            </a:lvl1pPr>
          </a:lstStyle>
          <a:p>
            <a:r>
              <a:rPr lang="en-US" dirty="0"/>
              <a:t>[Insert title]</a:t>
            </a:r>
          </a:p>
        </p:txBody>
      </p:sp>
      <p:sp>
        <p:nvSpPr>
          <p:cNvPr id="3" name="Text Placeholder 2"/>
          <p:cNvSpPr>
            <a:spLocks noGrp="1"/>
          </p:cNvSpPr>
          <p:nvPr>
            <p:ph type="body" idx="1" hasCustomPrompt="1"/>
          </p:nvPr>
        </p:nvSpPr>
        <p:spPr>
          <a:xfrm>
            <a:off x="808383" y="1934818"/>
            <a:ext cx="10508973" cy="3699276"/>
          </a:xfrm>
          <a:prstGeom prst="rect">
            <a:avLst/>
          </a:prstGeom>
        </p:spPr>
        <p:txBody>
          <a:bodyPr>
            <a:noAutofit/>
          </a:bodyPr>
          <a:lstStyle>
            <a:lvl1pPr marL="457189" indent="-457189">
              <a:lnSpc>
                <a:spcPct val="100000"/>
              </a:lnSpc>
              <a:buFont typeface="Arial" panose="020B0604020202020204" pitchFamily="34" charset="0"/>
              <a:buChar char="•"/>
              <a:defRPr sz="3200" b="0" i="0">
                <a:solidFill>
                  <a:srgbClr val="828383"/>
                </a:solidFill>
                <a:latin typeface="Georgia" charset="0"/>
                <a:ea typeface="Georgia" charset="0"/>
                <a:cs typeface="Georgia" charset="0"/>
              </a:defRPr>
            </a:lvl1pPr>
            <a:lvl2pPr marL="838179" indent="-380990">
              <a:buFont typeface="Courier New" panose="02070309020205020404" pitchFamily="49" charset="0"/>
              <a:buChar char="o"/>
              <a:defRPr sz="2667">
                <a:solidFill>
                  <a:schemeClr val="tx1">
                    <a:tint val="75000"/>
                  </a:schemeClr>
                </a:solidFill>
                <a:latin typeface="Georgia" panose="02040502050405020303" pitchFamily="18" charset="0"/>
              </a:defRPr>
            </a:lvl2pPr>
            <a:lvl3pPr marL="1295368" indent="-380990">
              <a:buFont typeface="Wingdings" panose="05000000000000000000" pitchFamily="2" charset="2"/>
              <a:buChar char="§"/>
              <a:defRPr sz="2400">
                <a:solidFill>
                  <a:schemeClr val="tx1">
                    <a:tint val="75000"/>
                  </a:schemeClr>
                </a:solidFill>
                <a:latin typeface="Georgia" panose="02040502050405020303" pitchFamily="18" charset="0"/>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sz="3200" dirty="0"/>
              <a:t>Level 1</a:t>
            </a:r>
          </a:p>
          <a:p>
            <a:pPr lvl="1"/>
            <a:r>
              <a:rPr lang="en-US" dirty="0"/>
              <a:t>Level 2</a:t>
            </a:r>
          </a:p>
          <a:p>
            <a:pPr lvl="2"/>
            <a:r>
              <a:rPr lang="en-US" dirty="0"/>
              <a:t>Level 3</a:t>
            </a:r>
          </a:p>
        </p:txBody>
      </p:sp>
    </p:spTree>
    <p:extLst>
      <p:ext uri="{BB962C8B-B14F-4D97-AF65-F5344CB8AC3E}">
        <p14:creationId xmlns:p14="http://schemas.microsoft.com/office/powerpoint/2010/main" val="1264555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BU Bullete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8383" y="775654"/>
            <a:ext cx="10508973" cy="708593"/>
          </a:xfrm>
          <a:prstGeom prst="rect">
            <a:avLst/>
          </a:prstGeom>
        </p:spPr>
        <p:txBody>
          <a:bodyPr anchor="t" anchorCtr="0">
            <a:normAutofit/>
          </a:bodyPr>
          <a:lstStyle>
            <a:lvl1pPr>
              <a:lnSpc>
                <a:spcPct val="80000"/>
              </a:lnSpc>
              <a:defRPr sz="4000" b="1" i="0" baseline="0">
                <a:latin typeface="Arial" panose="020B0604020202020204" pitchFamily="34" charset="0"/>
                <a:ea typeface="Verdana" charset="0"/>
                <a:cs typeface="Arial" panose="020B0604020202020204" pitchFamily="34" charset="0"/>
              </a:defRPr>
            </a:lvl1pPr>
          </a:lstStyle>
          <a:p>
            <a:r>
              <a:rPr lang="en-US" dirty="0"/>
              <a:t>[Insert title]</a:t>
            </a:r>
          </a:p>
        </p:txBody>
      </p:sp>
      <p:graphicFrame>
        <p:nvGraphicFramePr>
          <p:cNvPr id="6" name="Chart 5"/>
          <p:cNvGraphicFramePr/>
          <p:nvPr userDrawn="1">
            <p:extLst/>
          </p:nvPr>
        </p:nvGraphicFramePr>
        <p:xfrm>
          <a:off x="808383" y="1881052"/>
          <a:ext cx="10508973" cy="425728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07141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BU Bulleted Text-2 Column">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808383" y="775654"/>
            <a:ext cx="10508973" cy="708593"/>
          </a:xfrm>
          <a:prstGeom prst="rect">
            <a:avLst/>
          </a:prstGeom>
        </p:spPr>
        <p:txBody>
          <a:bodyPr anchor="t" anchorCtr="0">
            <a:normAutofit/>
          </a:bodyPr>
          <a:lstStyle>
            <a:lvl1pPr>
              <a:lnSpc>
                <a:spcPct val="80000"/>
              </a:lnSpc>
              <a:defRPr sz="4000" b="1" i="0" baseline="0">
                <a:latin typeface="Arial" panose="020B0604020202020204" pitchFamily="34" charset="0"/>
                <a:ea typeface="Verdana" charset="0"/>
                <a:cs typeface="Arial" panose="020B0604020202020204" pitchFamily="34" charset="0"/>
              </a:defRPr>
            </a:lvl1pPr>
          </a:lstStyle>
          <a:p>
            <a:r>
              <a:rPr lang="en-US" dirty="0"/>
              <a:t>[Insert title]</a:t>
            </a:r>
          </a:p>
        </p:txBody>
      </p:sp>
      <p:sp>
        <p:nvSpPr>
          <p:cNvPr id="6" name="Text Placeholder 2"/>
          <p:cNvSpPr>
            <a:spLocks noGrp="1"/>
          </p:cNvSpPr>
          <p:nvPr>
            <p:ph type="body" idx="1" hasCustomPrompt="1"/>
          </p:nvPr>
        </p:nvSpPr>
        <p:spPr>
          <a:xfrm>
            <a:off x="808383" y="1934818"/>
            <a:ext cx="5120640" cy="3699276"/>
          </a:xfrm>
          <a:prstGeom prst="rect">
            <a:avLst/>
          </a:prstGeom>
        </p:spPr>
        <p:txBody>
          <a:bodyPr>
            <a:noAutofit/>
          </a:bodyPr>
          <a:lstStyle>
            <a:lvl1pPr marL="457189" indent="-457189">
              <a:lnSpc>
                <a:spcPct val="100000"/>
              </a:lnSpc>
              <a:buFont typeface="Arial" panose="020B0604020202020204" pitchFamily="34" charset="0"/>
              <a:buChar char="•"/>
              <a:defRPr sz="3200" b="0" i="0">
                <a:solidFill>
                  <a:srgbClr val="828383"/>
                </a:solidFill>
                <a:latin typeface="Georgia" charset="0"/>
                <a:ea typeface="Georgia" charset="0"/>
                <a:cs typeface="Georgia" charset="0"/>
              </a:defRPr>
            </a:lvl1pPr>
            <a:lvl2pPr marL="838179" indent="-380990">
              <a:buFont typeface="Courier New" panose="02070309020205020404" pitchFamily="49" charset="0"/>
              <a:buChar char="o"/>
              <a:defRPr sz="2667">
                <a:solidFill>
                  <a:schemeClr val="tx1">
                    <a:tint val="75000"/>
                  </a:schemeClr>
                </a:solidFill>
                <a:latin typeface="Georgia" panose="02040502050405020303" pitchFamily="18" charset="0"/>
              </a:defRPr>
            </a:lvl2pPr>
            <a:lvl3pPr marL="1295368" indent="-380990">
              <a:buFont typeface="Wingdings" panose="05000000000000000000" pitchFamily="2" charset="2"/>
              <a:buChar char="§"/>
              <a:defRPr sz="2400">
                <a:solidFill>
                  <a:schemeClr val="tx1">
                    <a:tint val="75000"/>
                  </a:schemeClr>
                </a:solidFill>
                <a:latin typeface="Georgia" panose="02040502050405020303" pitchFamily="18" charset="0"/>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sz="3200" dirty="0"/>
              <a:t>Level 1</a:t>
            </a:r>
          </a:p>
          <a:p>
            <a:pPr lvl="1"/>
            <a:r>
              <a:rPr lang="en-US" dirty="0"/>
              <a:t>Level 2</a:t>
            </a:r>
          </a:p>
          <a:p>
            <a:pPr lvl="2"/>
            <a:r>
              <a:rPr lang="en-US" dirty="0"/>
              <a:t>Level 3</a:t>
            </a:r>
          </a:p>
        </p:txBody>
      </p:sp>
      <p:sp>
        <p:nvSpPr>
          <p:cNvPr id="7" name="Text Placeholder 2"/>
          <p:cNvSpPr>
            <a:spLocks noGrp="1"/>
          </p:cNvSpPr>
          <p:nvPr>
            <p:ph type="body" idx="10" hasCustomPrompt="1"/>
          </p:nvPr>
        </p:nvSpPr>
        <p:spPr>
          <a:xfrm>
            <a:off x="6166677" y="1934817"/>
            <a:ext cx="5120640" cy="3699276"/>
          </a:xfrm>
          <a:prstGeom prst="rect">
            <a:avLst/>
          </a:prstGeom>
        </p:spPr>
        <p:txBody>
          <a:bodyPr>
            <a:noAutofit/>
          </a:bodyPr>
          <a:lstStyle>
            <a:lvl1pPr marL="457189" indent="-457189">
              <a:lnSpc>
                <a:spcPct val="100000"/>
              </a:lnSpc>
              <a:buFont typeface="Arial" panose="020B0604020202020204" pitchFamily="34" charset="0"/>
              <a:buChar char="•"/>
              <a:defRPr sz="3200" b="0" i="0">
                <a:solidFill>
                  <a:srgbClr val="828383"/>
                </a:solidFill>
                <a:latin typeface="Georgia" charset="0"/>
                <a:ea typeface="Georgia" charset="0"/>
                <a:cs typeface="Georgia" charset="0"/>
              </a:defRPr>
            </a:lvl1pPr>
            <a:lvl2pPr marL="838179" indent="-380990">
              <a:buFont typeface="Courier New" panose="02070309020205020404" pitchFamily="49" charset="0"/>
              <a:buChar char="o"/>
              <a:defRPr sz="2667">
                <a:solidFill>
                  <a:schemeClr val="tx1">
                    <a:tint val="75000"/>
                  </a:schemeClr>
                </a:solidFill>
                <a:latin typeface="Georgia" panose="02040502050405020303" pitchFamily="18" charset="0"/>
              </a:defRPr>
            </a:lvl2pPr>
            <a:lvl3pPr marL="1295368" indent="-380990">
              <a:buFont typeface="Wingdings" panose="05000000000000000000" pitchFamily="2" charset="2"/>
              <a:buChar char="§"/>
              <a:defRPr sz="2400">
                <a:solidFill>
                  <a:schemeClr val="tx1">
                    <a:tint val="75000"/>
                  </a:schemeClr>
                </a:solidFill>
                <a:latin typeface="Georgia" panose="02040502050405020303" pitchFamily="18" charset="0"/>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sz="3200" dirty="0"/>
              <a:t>Level 1</a:t>
            </a:r>
          </a:p>
          <a:p>
            <a:pPr lvl="1"/>
            <a:r>
              <a:rPr lang="en-US" dirty="0"/>
              <a:t>Level 2</a:t>
            </a:r>
          </a:p>
          <a:p>
            <a:pPr lvl="2"/>
            <a:r>
              <a:rPr lang="en-US" dirty="0"/>
              <a:t>Level 3</a:t>
            </a:r>
          </a:p>
        </p:txBody>
      </p:sp>
    </p:spTree>
    <p:extLst>
      <p:ext uri="{BB962C8B-B14F-4D97-AF65-F5344CB8AC3E}">
        <p14:creationId xmlns:p14="http://schemas.microsoft.com/office/powerpoint/2010/main" val="1558059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BU Centered Bulleted Tex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045778" y="1023792"/>
            <a:ext cx="8557757" cy="1399725"/>
          </a:xfrm>
          <a:prstGeom prst="rect">
            <a:avLst/>
          </a:prstGeom>
        </p:spPr>
        <p:txBody>
          <a:bodyPr anchor="t" anchorCtr="0">
            <a:normAutofit/>
          </a:bodyPr>
          <a:lstStyle>
            <a:lvl1pPr>
              <a:defRPr sz="4000" b="1" i="0">
                <a:latin typeface="Verdana" charset="0"/>
                <a:ea typeface="Verdana" charset="0"/>
                <a:cs typeface="Verdana" charset="0"/>
              </a:defRPr>
            </a:lvl1pPr>
          </a:lstStyle>
          <a:p>
            <a:r>
              <a:rPr lang="en-US" dirty="0"/>
              <a:t>More Than A Quick Fix</a:t>
            </a:r>
          </a:p>
        </p:txBody>
      </p:sp>
      <p:sp>
        <p:nvSpPr>
          <p:cNvPr id="5" name="Text Placeholder 2"/>
          <p:cNvSpPr>
            <a:spLocks noGrp="1"/>
          </p:cNvSpPr>
          <p:nvPr>
            <p:ph type="body" idx="10" hasCustomPrompt="1"/>
          </p:nvPr>
        </p:nvSpPr>
        <p:spPr>
          <a:xfrm>
            <a:off x="2045778" y="2555888"/>
            <a:ext cx="8557757" cy="3014920"/>
          </a:xfrm>
          <a:prstGeom prst="rect">
            <a:avLst/>
          </a:prstGeom>
        </p:spPr>
        <p:txBody>
          <a:bodyPr>
            <a:noAutofit/>
          </a:bodyPr>
          <a:lstStyle>
            <a:lvl1pPr marL="228594" indent="-228594">
              <a:lnSpc>
                <a:spcPct val="100000"/>
              </a:lnSpc>
              <a:buFont typeface="Arial" charset="0"/>
              <a:buChar char="•"/>
              <a:defRPr sz="1600" b="0" i="0">
                <a:solidFill>
                  <a:srgbClr val="828383"/>
                </a:solidFill>
                <a:latin typeface="Georgia" charset="0"/>
                <a:ea typeface="Georgia" charset="0"/>
                <a:cs typeface="Georgia"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r>
              <a:rPr lang="en-US" dirty="0" err="1"/>
              <a:t>Quisque</a:t>
            </a:r>
            <a:r>
              <a:rPr lang="en-US" dirty="0"/>
              <a:t> ac </a:t>
            </a:r>
            <a:r>
              <a:rPr lang="en-US" dirty="0" err="1"/>
              <a:t>orci</a:t>
            </a:r>
            <a:r>
              <a:rPr lang="en-US" dirty="0"/>
              <a:t> in </a:t>
            </a:r>
            <a:r>
              <a:rPr lang="en-US" dirty="0" err="1"/>
              <a:t>turpis</a:t>
            </a:r>
            <a:r>
              <a:rPr lang="en-US" dirty="0"/>
              <a:t> </a:t>
            </a:r>
            <a:r>
              <a:rPr lang="en-US" dirty="0" err="1"/>
              <a:t>dapibus</a:t>
            </a:r>
            <a:r>
              <a:rPr lang="en-US" dirty="0"/>
              <a:t> </a:t>
            </a:r>
            <a:r>
              <a:rPr lang="en-US" dirty="0" err="1"/>
              <a:t>sagittis</a:t>
            </a:r>
            <a:r>
              <a:rPr lang="en-US" dirty="0"/>
              <a:t>.</a:t>
            </a:r>
          </a:p>
          <a:p>
            <a:r>
              <a:rPr lang="en-US" dirty="0" err="1"/>
              <a:t>Donec</a:t>
            </a:r>
            <a:r>
              <a:rPr lang="en-US" dirty="0"/>
              <a:t> vitae </a:t>
            </a:r>
            <a:r>
              <a:rPr lang="en-US" dirty="0" err="1"/>
              <a:t>justo</a:t>
            </a:r>
            <a:r>
              <a:rPr lang="en-US" dirty="0"/>
              <a:t> et </a:t>
            </a:r>
            <a:r>
              <a:rPr lang="en-US" dirty="0" err="1"/>
              <a:t>neque</a:t>
            </a:r>
            <a:r>
              <a:rPr lang="en-US" dirty="0"/>
              <a:t> </a:t>
            </a:r>
            <a:r>
              <a:rPr lang="en-US" dirty="0" err="1"/>
              <a:t>mollis</a:t>
            </a:r>
            <a:r>
              <a:rPr lang="en-US" dirty="0"/>
              <a:t> </a:t>
            </a:r>
            <a:r>
              <a:rPr lang="en-US" dirty="0" err="1"/>
              <a:t>consectetur</a:t>
            </a:r>
            <a:r>
              <a:rPr lang="en-US" dirty="0"/>
              <a:t>.</a:t>
            </a:r>
          </a:p>
          <a:p>
            <a:r>
              <a:rPr lang="en-US" dirty="0" err="1"/>
              <a:t>Etiam</a:t>
            </a:r>
            <a:r>
              <a:rPr lang="en-US" dirty="0"/>
              <a:t> </a:t>
            </a:r>
            <a:r>
              <a:rPr lang="en-US" dirty="0" err="1"/>
              <a:t>aliquet</a:t>
            </a:r>
            <a:r>
              <a:rPr lang="en-US" dirty="0"/>
              <a:t> ex </a:t>
            </a:r>
            <a:r>
              <a:rPr lang="en-US" dirty="0" err="1"/>
              <a:t>sed</a:t>
            </a:r>
            <a:r>
              <a:rPr lang="en-US" dirty="0"/>
              <a:t> </a:t>
            </a:r>
            <a:r>
              <a:rPr lang="en-US" dirty="0" err="1"/>
              <a:t>bibendum</a:t>
            </a:r>
            <a:r>
              <a:rPr lang="en-US" dirty="0"/>
              <a:t> </a:t>
            </a:r>
            <a:r>
              <a:rPr lang="en-US" dirty="0" err="1"/>
              <a:t>consequat</a:t>
            </a:r>
            <a:r>
              <a:rPr lang="en-US" dirty="0"/>
              <a:t>.</a:t>
            </a:r>
          </a:p>
          <a:p>
            <a:r>
              <a:rPr lang="en-US" dirty="0" err="1"/>
              <a:t>Cras</a:t>
            </a:r>
            <a:r>
              <a:rPr lang="en-US" dirty="0"/>
              <a:t> </a:t>
            </a:r>
            <a:r>
              <a:rPr lang="en-US" dirty="0" err="1"/>
              <a:t>lacinia</a:t>
            </a:r>
            <a:r>
              <a:rPr lang="en-US" dirty="0"/>
              <a:t> </a:t>
            </a:r>
            <a:r>
              <a:rPr lang="en-US" dirty="0" err="1"/>
              <a:t>est</a:t>
            </a:r>
            <a:r>
              <a:rPr lang="en-US" dirty="0"/>
              <a:t> ac </a:t>
            </a:r>
            <a:r>
              <a:rPr lang="en-US" dirty="0" err="1"/>
              <a:t>elit</a:t>
            </a:r>
            <a:r>
              <a:rPr lang="en-US" dirty="0"/>
              <a:t> </a:t>
            </a:r>
            <a:r>
              <a:rPr lang="en-US" dirty="0" err="1"/>
              <a:t>dignissim</a:t>
            </a:r>
            <a:r>
              <a:rPr lang="en-US" dirty="0"/>
              <a:t> </a:t>
            </a:r>
            <a:r>
              <a:rPr lang="en-US" dirty="0" err="1"/>
              <a:t>varius</a:t>
            </a:r>
            <a:r>
              <a:rPr lang="en-US" dirty="0"/>
              <a:t>.</a:t>
            </a:r>
          </a:p>
          <a:p>
            <a:r>
              <a:rPr lang="en-US" dirty="0" err="1"/>
              <a:t>Duis</a:t>
            </a:r>
            <a:r>
              <a:rPr lang="en-US" dirty="0"/>
              <a:t> sit </a:t>
            </a:r>
            <a:r>
              <a:rPr lang="en-US" dirty="0" err="1"/>
              <a:t>amet</a:t>
            </a:r>
            <a:r>
              <a:rPr lang="en-US" dirty="0"/>
              <a:t> </a:t>
            </a:r>
            <a:r>
              <a:rPr lang="en-US" dirty="0" err="1"/>
              <a:t>odio</a:t>
            </a:r>
            <a:r>
              <a:rPr lang="en-US" dirty="0"/>
              <a:t> </a:t>
            </a:r>
            <a:r>
              <a:rPr lang="en-US" dirty="0" err="1"/>
              <a:t>facilisis</a:t>
            </a:r>
            <a:r>
              <a:rPr lang="en-US" dirty="0"/>
              <a:t> </a:t>
            </a:r>
            <a:r>
              <a:rPr lang="en-US" dirty="0" err="1"/>
              <a:t>turpis</a:t>
            </a:r>
            <a:r>
              <a:rPr lang="en-US" dirty="0"/>
              <a:t> </a:t>
            </a:r>
            <a:r>
              <a:rPr lang="en-US" dirty="0" err="1"/>
              <a:t>sodales</a:t>
            </a:r>
            <a:r>
              <a:rPr lang="en-US" dirty="0"/>
              <a:t> </a:t>
            </a:r>
            <a:r>
              <a:rPr lang="en-US" dirty="0" err="1"/>
              <a:t>placerat</a:t>
            </a:r>
            <a:r>
              <a:rPr lang="en-US" dirty="0"/>
              <a:t>.</a:t>
            </a:r>
          </a:p>
          <a:p>
            <a:r>
              <a:rPr lang="en-US" dirty="0" err="1"/>
              <a:t>Sed</a:t>
            </a:r>
            <a:r>
              <a:rPr lang="en-US" dirty="0"/>
              <a:t> </a:t>
            </a:r>
            <a:r>
              <a:rPr lang="en-US" dirty="0" err="1"/>
              <a:t>feugiat</a:t>
            </a:r>
            <a:r>
              <a:rPr lang="en-US" dirty="0"/>
              <a:t> </a:t>
            </a:r>
            <a:r>
              <a:rPr lang="en-US" dirty="0" err="1"/>
              <a:t>purus</a:t>
            </a:r>
            <a:r>
              <a:rPr lang="en-US" dirty="0"/>
              <a:t> </a:t>
            </a:r>
            <a:r>
              <a:rPr lang="en-US" dirty="0" err="1"/>
              <a:t>nec</a:t>
            </a:r>
            <a:r>
              <a:rPr lang="en-US" dirty="0"/>
              <a:t> </a:t>
            </a:r>
            <a:r>
              <a:rPr lang="en-US" dirty="0" err="1"/>
              <a:t>nibh</a:t>
            </a:r>
            <a:r>
              <a:rPr lang="en-US" dirty="0"/>
              <a:t> </a:t>
            </a:r>
            <a:r>
              <a:rPr lang="en-US" dirty="0" err="1"/>
              <a:t>tristique</a:t>
            </a:r>
            <a:r>
              <a:rPr lang="en-US" dirty="0"/>
              <a:t>, </a:t>
            </a:r>
            <a:r>
              <a:rPr lang="en-US" dirty="0" err="1"/>
              <a:t>nec</a:t>
            </a:r>
            <a:r>
              <a:rPr lang="en-US" dirty="0"/>
              <a:t> </a:t>
            </a:r>
            <a:r>
              <a:rPr lang="en-US" dirty="0" err="1"/>
              <a:t>consequat</a:t>
            </a:r>
            <a:r>
              <a:rPr lang="en-US" dirty="0"/>
              <a:t> mi </a:t>
            </a:r>
            <a:r>
              <a:rPr lang="en-US" dirty="0" err="1"/>
              <a:t>posuere</a:t>
            </a:r>
            <a:r>
              <a:rPr lang="en-US" dirty="0"/>
              <a:t>.</a:t>
            </a:r>
          </a:p>
          <a:p>
            <a:r>
              <a:rPr lang="en-US" dirty="0"/>
              <a:t>Maecenas </a:t>
            </a:r>
            <a:r>
              <a:rPr lang="en-US" dirty="0" err="1"/>
              <a:t>ut</a:t>
            </a:r>
            <a:r>
              <a:rPr lang="en-US" dirty="0"/>
              <a:t> </a:t>
            </a:r>
            <a:r>
              <a:rPr lang="en-US" dirty="0" err="1"/>
              <a:t>nunc</a:t>
            </a:r>
            <a:r>
              <a:rPr lang="en-US" dirty="0"/>
              <a:t> </a:t>
            </a:r>
            <a:r>
              <a:rPr lang="en-US" dirty="0" err="1"/>
              <a:t>lacinia</a:t>
            </a:r>
            <a:r>
              <a:rPr lang="en-US" dirty="0"/>
              <a:t> </a:t>
            </a:r>
            <a:r>
              <a:rPr lang="en-US" dirty="0" err="1"/>
              <a:t>erat</a:t>
            </a:r>
            <a:r>
              <a:rPr lang="en-US" dirty="0"/>
              <a:t> </a:t>
            </a:r>
            <a:r>
              <a:rPr lang="en-US" dirty="0" err="1"/>
              <a:t>scelerisque</a:t>
            </a:r>
            <a:r>
              <a:rPr lang="en-US" dirty="0"/>
              <a:t> </a:t>
            </a:r>
            <a:r>
              <a:rPr lang="en-US" dirty="0" err="1"/>
              <a:t>pretium</a:t>
            </a:r>
            <a:r>
              <a:rPr lang="en-US" dirty="0"/>
              <a:t> </a:t>
            </a:r>
            <a:r>
              <a:rPr lang="en-US" dirty="0" err="1"/>
              <a:t>vel</a:t>
            </a:r>
            <a:r>
              <a:rPr lang="en-US" dirty="0"/>
              <a:t> id </a:t>
            </a:r>
            <a:r>
              <a:rPr lang="en-US" dirty="0" err="1"/>
              <a:t>enim</a:t>
            </a:r>
            <a:r>
              <a:rPr lang="en-US" dirty="0"/>
              <a:t>.</a:t>
            </a:r>
          </a:p>
          <a:p>
            <a:endParaRPr lang="en-US" dirty="0"/>
          </a:p>
        </p:txBody>
      </p:sp>
    </p:spTree>
    <p:extLst>
      <p:ext uri="{BB962C8B-B14F-4D97-AF65-F5344CB8AC3E}">
        <p14:creationId xmlns:p14="http://schemas.microsoft.com/office/powerpoint/2010/main" val="41398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BU Full Page Photo">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0963" y="6236903"/>
            <a:ext cx="1040967" cy="389389"/>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0963" y="263980"/>
            <a:ext cx="1976156" cy="337929"/>
          </a:xfrm>
          <a:prstGeom prst="rect">
            <a:avLst/>
          </a:prstGeom>
        </p:spPr>
      </p:pic>
      <p:sp>
        <p:nvSpPr>
          <p:cNvPr id="9" name="Slide Number Placeholder 6"/>
          <p:cNvSpPr txBox="1">
            <a:spLocks/>
          </p:cNvSpPr>
          <p:nvPr userDrawn="1"/>
        </p:nvSpPr>
        <p:spPr>
          <a:xfrm>
            <a:off x="8738884" y="6366263"/>
            <a:ext cx="2743200" cy="365125"/>
          </a:xfrm>
          <a:prstGeom prst="rect">
            <a:avLst/>
          </a:prstGeom>
        </p:spPr>
        <p:txBody>
          <a:bodyPr vert="horz" lIns="121920" tIns="60960" rIns="121920" bIns="6096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1333" smtClean="0">
                <a:solidFill>
                  <a:prstClr val="white"/>
                </a:solidFill>
                <a:latin typeface="Georgia" charset="0"/>
                <a:ea typeface="Georgia" charset="0"/>
                <a:cs typeface="Georgia" charset="0"/>
              </a:rPr>
              <a:pPr/>
              <a:t>‹#›</a:t>
            </a:fld>
            <a:endParaRPr lang="en-US" sz="1333" dirty="0">
              <a:solidFill>
                <a:prstClr val="white"/>
              </a:solidFill>
              <a:latin typeface="Georgia" charset="0"/>
              <a:ea typeface="Georgia" charset="0"/>
              <a:cs typeface="Georgia" charset="0"/>
            </a:endParaRPr>
          </a:p>
        </p:txBody>
      </p:sp>
      <p:sp>
        <p:nvSpPr>
          <p:cNvPr id="13" name="Picture Placeholder 2"/>
          <p:cNvSpPr>
            <a:spLocks noGrp="1" noChangeAspect="1"/>
          </p:cNvSpPr>
          <p:nvPr>
            <p:ph type="pic" idx="13"/>
          </p:nvPr>
        </p:nvSpPr>
        <p:spPr>
          <a:xfrm>
            <a:off x="830963" y="803718"/>
            <a:ext cx="10528144" cy="4483145"/>
          </a:xfrm>
          <a:prstGeom prst="rect">
            <a:avLst/>
          </a:prstGeom>
          <a:solidFill>
            <a:schemeClr val="bg1">
              <a:lumMod val="95000"/>
            </a:schemeClr>
          </a:solidFill>
        </p:spPr>
        <p:txBody>
          <a:bodyPr anchor="t">
            <a:normAutofit/>
          </a:bodyPr>
          <a:lstStyle>
            <a:lvl1pPr marL="0" indent="0">
              <a:buNone/>
              <a:defRPr sz="1600" b="0" i="0">
                <a:solidFill>
                  <a:srgbClr val="828383"/>
                </a:solidFill>
                <a:latin typeface="Georgia" charset="0"/>
                <a:ea typeface="Georgia" charset="0"/>
                <a:cs typeface="Georgia"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Drag picture to placeholder or click icon to add</a:t>
            </a:r>
          </a:p>
        </p:txBody>
      </p:sp>
      <p:cxnSp>
        <p:nvCxnSpPr>
          <p:cNvPr id="15" name="Straight Connector 14"/>
          <p:cNvCxnSpPr/>
          <p:nvPr userDrawn="1"/>
        </p:nvCxnSpPr>
        <p:spPr>
          <a:xfrm>
            <a:off x="830964" y="6089388"/>
            <a:ext cx="10528145"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9" name="Text Placeholder 2"/>
          <p:cNvSpPr>
            <a:spLocks noGrp="1"/>
          </p:cNvSpPr>
          <p:nvPr>
            <p:ph type="body" idx="15" hasCustomPrompt="1"/>
          </p:nvPr>
        </p:nvSpPr>
        <p:spPr>
          <a:xfrm>
            <a:off x="7419074" y="5443192"/>
            <a:ext cx="3940033" cy="341376"/>
          </a:xfrm>
          <a:prstGeom prst="rect">
            <a:avLst/>
          </a:prstGeom>
        </p:spPr>
        <p:txBody>
          <a:bodyPr lIns="0" tIns="0" rIns="0">
            <a:noAutofit/>
          </a:bodyPr>
          <a:lstStyle>
            <a:lvl1pPr marL="0" indent="0">
              <a:lnSpc>
                <a:spcPct val="100000"/>
              </a:lnSpc>
              <a:buNone/>
              <a:defRPr sz="1067" b="0" i="0">
                <a:solidFill>
                  <a:schemeClr val="bg1"/>
                </a:solidFill>
                <a:latin typeface="Georgia" charset="0"/>
                <a:ea typeface="Georgia" charset="0"/>
                <a:cs typeface="Georgia"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a:t>
            </a:r>
          </a:p>
        </p:txBody>
      </p:sp>
    </p:spTree>
    <p:extLst>
      <p:ext uri="{BB962C8B-B14F-4D97-AF65-F5344CB8AC3E}">
        <p14:creationId xmlns:p14="http://schemas.microsoft.com/office/powerpoint/2010/main" val="793042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SBU Centere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95867" y="673101"/>
            <a:ext cx="10657045" cy="818657"/>
          </a:xfrm>
          <a:prstGeom prst="rect">
            <a:avLst/>
          </a:prstGeom>
        </p:spPr>
        <p:txBody>
          <a:bodyPr anchor="t" anchorCtr="0">
            <a:normAutofit/>
          </a:bodyPr>
          <a:lstStyle>
            <a:lvl1pPr>
              <a:lnSpc>
                <a:spcPct val="80000"/>
              </a:lnSpc>
              <a:defRPr sz="3000" b="1" i="0" baseline="0">
                <a:solidFill>
                  <a:schemeClr val="tx1"/>
                </a:solidFill>
                <a:latin typeface="Arial" panose="020B0604020202020204" pitchFamily="34" charset="0"/>
                <a:ea typeface="Verdana" charset="0"/>
                <a:cs typeface="Arial" panose="020B0604020202020204" pitchFamily="34" charset="0"/>
              </a:defRPr>
            </a:lvl1pPr>
          </a:lstStyle>
          <a:p>
            <a:r>
              <a:rPr lang="en-US" dirty="0"/>
              <a:t>Title</a:t>
            </a:r>
          </a:p>
        </p:txBody>
      </p:sp>
      <p:sp>
        <p:nvSpPr>
          <p:cNvPr id="3" name="Text Placeholder 2"/>
          <p:cNvSpPr>
            <a:spLocks noGrp="1"/>
          </p:cNvSpPr>
          <p:nvPr>
            <p:ph type="body" idx="1" hasCustomPrompt="1"/>
          </p:nvPr>
        </p:nvSpPr>
        <p:spPr>
          <a:xfrm>
            <a:off x="795867" y="1638301"/>
            <a:ext cx="10657045" cy="4136724"/>
          </a:xfrm>
          <a:prstGeom prst="rect">
            <a:avLst/>
          </a:prstGeom>
        </p:spPr>
        <p:txBody>
          <a:bodyPr>
            <a:noAutofit/>
          </a:bodyPr>
          <a:lstStyle>
            <a:lvl1pPr marL="457189" indent="-457189">
              <a:lnSpc>
                <a:spcPct val="100000"/>
              </a:lnSpc>
              <a:spcBef>
                <a:spcPts val="0"/>
              </a:spcBef>
              <a:buFont typeface="Arial" panose="020B0604020202020204" pitchFamily="34" charset="0"/>
              <a:buChar char="•"/>
              <a:defRPr sz="2800" b="0" i="0" baseline="0">
                <a:solidFill>
                  <a:schemeClr val="tx1">
                    <a:lumMod val="75000"/>
                    <a:lumOff val="25000"/>
                  </a:schemeClr>
                </a:solidFill>
                <a:latin typeface="Georgia" charset="0"/>
                <a:ea typeface="Georgia" charset="0"/>
                <a:cs typeface="Georgia" charset="0"/>
              </a:defRPr>
            </a:lvl1pPr>
            <a:lvl2pPr marL="800080" indent="-342891">
              <a:buFont typeface="Arial" panose="020B0604020202020204" pitchFamily="34" charset="0"/>
              <a:buChar char="•"/>
              <a:defRPr sz="2400">
                <a:solidFill>
                  <a:schemeClr val="tx1">
                    <a:lumMod val="75000"/>
                    <a:lumOff val="25000"/>
                  </a:schemeClr>
                </a:solidFill>
                <a:latin typeface="Georgia" panose="02040502050405020303" pitchFamily="18" charset="0"/>
              </a:defRPr>
            </a:lvl2pPr>
            <a:lvl3pPr marL="1200121" indent="-285744">
              <a:buFont typeface="Arial" panose="020B0604020202020204" pitchFamily="34" charset="0"/>
              <a:buChar char="•"/>
              <a:defRPr sz="2200">
                <a:solidFill>
                  <a:schemeClr val="tx1">
                    <a:tint val="75000"/>
                  </a:schemeClr>
                </a:solidFill>
                <a:latin typeface="Georgia" panose="02040502050405020303" pitchFamily="18" charset="0"/>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Comment</a:t>
            </a:r>
          </a:p>
          <a:p>
            <a:pPr lvl="0"/>
            <a:endParaRPr lang="en-US" dirty="0"/>
          </a:p>
          <a:p>
            <a:pPr lvl="0"/>
            <a:r>
              <a:rPr lang="en-US" dirty="0"/>
              <a:t>Level 1</a:t>
            </a:r>
          </a:p>
          <a:p>
            <a:pPr lvl="1"/>
            <a:r>
              <a:rPr lang="en-US" dirty="0"/>
              <a:t>Level 2</a:t>
            </a:r>
          </a:p>
          <a:p>
            <a:pPr lvl="2"/>
            <a:r>
              <a:rPr lang="en-US" dirty="0"/>
              <a:t>Level 3</a:t>
            </a:r>
          </a:p>
          <a:p>
            <a:pPr lvl="0"/>
            <a:endParaRPr lang="en-US" dirty="0"/>
          </a:p>
        </p:txBody>
      </p:sp>
    </p:spTree>
    <p:extLst>
      <p:ext uri="{BB962C8B-B14F-4D97-AF65-F5344CB8AC3E}">
        <p14:creationId xmlns:p14="http://schemas.microsoft.com/office/powerpoint/2010/main" val="1657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SBU 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Slide Number Placeholder 6"/>
          <p:cNvSpPr txBox="1">
            <a:spLocks/>
          </p:cNvSpPr>
          <p:nvPr userDrawn="1"/>
        </p:nvSpPr>
        <p:spPr>
          <a:xfrm>
            <a:off x="8738884" y="6366263"/>
            <a:ext cx="2743200" cy="365126"/>
          </a:xfrm>
          <a:prstGeom prst="rect">
            <a:avLst/>
          </a:prstGeom>
        </p:spPr>
        <p:txBody>
          <a:bodyPr vert="horz" lIns="102413" tIns="51206" rIns="102413" bIns="51206"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1429" smtClean="0">
                <a:solidFill>
                  <a:schemeClr val="bg1"/>
                </a:solidFill>
                <a:latin typeface="Georgia" charset="0"/>
                <a:ea typeface="Georgia" charset="0"/>
                <a:cs typeface="Georgia" charset="0"/>
              </a:rPr>
              <a:pPr/>
              <a:t>‹#›</a:t>
            </a:fld>
            <a:endParaRPr lang="en-US" sz="1429" dirty="0">
              <a:solidFill>
                <a:schemeClr val="bg1"/>
              </a:solidFill>
              <a:latin typeface="Georgia" charset="0"/>
              <a:ea typeface="Georgia" charset="0"/>
              <a:cs typeface="Georgia" charset="0"/>
            </a:endParaRP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0964" y="6236904"/>
            <a:ext cx="1040968" cy="389390"/>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0965" y="263979"/>
            <a:ext cx="1976156" cy="337930"/>
          </a:xfrm>
          <a:prstGeom prst="rect">
            <a:avLst/>
          </a:prstGeom>
        </p:spPr>
      </p:pic>
      <p:cxnSp>
        <p:nvCxnSpPr>
          <p:cNvPr id="17" name="Straight Connector 16"/>
          <p:cNvCxnSpPr/>
          <p:nvPr userDrawn="1"/>
        </p:nvCxnSpPr>
        <p:spPr>
          <a:xfrm>
            <a:off x="830965" y="6089389"/>
            <a:ext cx="10528145"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2"/>
          <p:cNvSpPr>
            <a:spLocks noGrp="1"/>
          </p:cNvSpPr>
          <p:nvPr>
            <p:ph type="body" idx="10" hasCustomPrompt="1"/>
          </p:nvPr>
        </p:nvSpPr>
        <p:spPr>
          <a:xfrm>
            <a:off x="694388" y="1820596"/>
            <a:ext cx="10515600" cy="3780911"/>
          </a:xfrm>
          <a:prstGeom prst="rect">
            <a:avLst/>
          </a:prstGeom>
        </p:spPr>
        <p:txBody>
          <a:bodyPr>
            <a:noAutofit/>
          </a:bodyPr>
          <a:lstStyle>
            <a:lvl1pPr marL="0" indent="0">
              <a:lnSpc>
                <a:spcPct val="70000"/>
              </a:lnSpc>
              <a:spcBef>
                <a:spcPts val="0"/>
              </a:spcBef>
              <a:buNone/>
              <a:defRPr sz="5572" b="1" i="0">
                <a:solidFill>
                  <a:schemeClr val="bg1"/>
                </a:solidFill>
                <a:latin typeface="Verdana" charset="0"/>
                <a:ea typeface="Verdana" charset="0"/>
                <a:cs typeface="Verdana" charset="0"/>
              </a:defRPr>
            </a:lvl1pPr>
            <a:lvl2pPr marL="384056" indent="0">
              <a:buNone/>
              <a:defRPr sz="1714">
                <a:solidFill>
                  <a:schemeClr val="tx1">
                    <a:tint val="75000"/>
                  </a:schemeClr>
                </a:solidFill>
              </a:defRPr>
            </a:lvl2pPr>
            <a:lvl3pPr marL="768111" indent="0">
              <a:buNone/>
              <a:defRPr sz="1571">
                <a:solidFill>
                  <a:schemeClr val="tx1">
                    <a:tint val="75000"/>
                  </a:schemeClr>
                </a:solidFill>
              </a:defRPr>
            </a:lvl3pPr>
            <a:lvl4pPr marL="1152167" indent="0">
              <a:buNone/>
              <a:defRPr sz="1286">
                <a:solidFill>
                  <a:schemeClr val="tx1">
                    <a:tint val="75000"/>
                  </a:schemeClr>
                </a:solidFill>
              </a:defRPr>
            </a:lvl4pPr>
            <a:lvl5pPr marL="1536222" indent="0">
              <a:buNone/>
              <a:defRPr sz="1286">
                <a:solidFill>
                  <a:schemeClr val="tx1">
                    <a:tint val="75000"/>
                  </a:schemeClr>
                </a:solidFill>
              </a:defRPr>
            </a:lvl5pPr>
            <a:lvl6pPr marL="1920278" indent="0">
              <a:buNone/>
              <a:defRPr sz="1286">
                <a:solidFill>
                  <a:schemeClr val="tx1">
                    <a:tint val="75000"/>
                  </a:schemeClr>
                </a:solidFill>
              </a:defRPr>
            </a:lvl6pPr>
            <a:lvl7pPr marL="2304335" indent="0">
              <a:buNone/>
              <a:defRPr sz="1286">
                <a:solidFill>
                  <a:schemeClr val="tx1">
                    <a:tint val="75000"/>
                  </a:schemeClr>
                </a:solidFill>
              </a:defRPr>
            </a:lvl7pPr>
            <a:lvl8pPr marL="2688389" indent="0">
              <a:buNone/>
              <a:defRPr sz="1286">
                <a:solidFill>
                  <a:schemeClr val="tx1">
                    <a:tint val="75000"/>
                  </a:schemeClr>
                </a:solidFill>
              </a:defRPr>
            </a:lvl8pPr>
            <a:lvl9pPr marL="3072446" indent="0">
              <a:buNone/>
              <a:defRPr sz="1286">
                <a:solidFill>
                  <a:schemeClr val="tx1">
                    <a:tint val="75000"/>
                  </a:schemeClr>
                </a:solidFill>
              </a:defRPr>
            </a:lvl9pPr>
          </a:lstStyle>
          <a:p>
            <a:r>
              <a:rPr lang="en-US" dirty="0"/>
              <a:t>CHANGING</a:t>
            </a:r>
          </a:p>
          <a:p>
            <a:r>
              <a:rPr lang="en-US" dirty="0"/>
              <a:t>THE</a:t>
            </a:r>
          </a:p>
          <a:p>
            <a:r>
              <a:rPr lang="en-US" dirty="0"/>
              <a:t>GREAT,</a:t>
            </a:r>
          </a:p>
          <a:p>
            <a:r>
              <a:rPr lang="en-US" dirty="0"/>
              <a:t>BIG</a:t>
            </a:r>
          </a:p>
          <a:p>
            <a:r>
              <a:rPr lang="en-US" dirty="0"/>
              <a:t>WORLD</a:t>
            </a:r>
          </a:p>
        </p:txBody>
      </p:sp>
    </p:spTree>
    <p:extLst>
      <p:ext uri="{BB962C8B-B14F-4D97-AF65-F5344CB8AC3E}">
        <p14:creationId xmlns:p14="http://schemas.microsoft.com/office/powerpoint/2010/main" val="397142105"/>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BU 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19" y="268"/>
            <a:ext cx="12218220" cy="6872211"/>
          </a:xfrm>
          <a:prstGeom prst="rect">
            <a:avLst/>
          </a:prstGeom>
        </p:spPr>
      </p:pic>
      <p:sp>
        <p:nvSpPr>
          <p:cNvPr id="2" name="Title 1"/>
          <p:cNvSpPr>
            <a:spLocks noGrp="1"/>
          </p:cNvSpPr>
          <p:nvPr>
            <p:ph type="title" hasCustomPrompt="1"/>
          </p:nvPr>
        </p:nvSpPr>
        <p:spPr>
          <a:xfrm>
            <a:off x="707783" y="1904962"/>
            <a:ext cx="10515600" cy="3052788"/>
          </a:xfrm>
          <a:prstGeom prst="rect">
            <a:avLst/>
          </a:prstGeom>
        </p:spPr>
        <p:txBody>
          <a:bodyPr anchor="t" anchorCtr="0">
            <a:noAutofit/>
          </a:bodyPr>
          <a:lstStyle>
            <a:lvl1pPr>
              <a:lnSpc>
                <a:spcPct val="70000"/>
              </a:lnSpc>
              <a:defRPr sz="6000" b="1" i="0">
                <a:solidFill>
                  <a:schemeClr val="bg1"/>
                </a:solidFill>
                <a:latin typeface="Verdana" charset="0"/>
                <a:ea typeface="Verdana" charset="0"/>
                <a:cs typeface="Verdana" charset="0"/>
              </a:defRPr>
            </a:lvl1pPr>
          </a:lstStyle>
          <a:p>
            <a:r>
              <a:rPr lang="en-US" dirty="0"/>
              <a:t>CHANGING</a:t>
            </a:r>
            <a:br>
              <a:rPr lang="en-US" dirty="0"/>
            </a:br>
            <a:r>
              <a:rPr lang="en-US" dirty="0"/>
              <a:t>THE</a:t>
            </a:r>
            <a:br>
              <a:rPr lang="en-US" dirty="0"/>
            </a:br>
            <a:r>
              <a:rPr lang="en-US" dirty="0"/>
              <a:t>GREAT,</a:t>
            </a:r>
            <a:br>
              <a:rPr lang="en-US" dirty="0"/>
            </a:br>
            <a:r>
              <a:rPr lang="en-US" dirty="0"/>
              <a:t>BIG</a:t>
            </a:r>
            <a:br>
              <a:rPr lang="en-US" dirty="0"/>
            </a:br>
            <a:r>
              <a:rPr lang="en-US" dirty="0"/>
              <a:t>WORLD</a:t>
            </a:r>
          </a:p>
        </p:txBody>
      </p:sp>
      <p:sp>
        <p:nvSpPr>
          <p:cNvPr id="5" name="Slide Number Placeholder 4"/>
          <p:cNvSpPr>
            <a:spLocks noGrp="1"/>
          </p:cNvSpPr>
          <p:nvPr>
            <p:ph type="sldNum" sz="quarter" idx="12"/>
          </p:nvPr>
        </p:nvSpPr>
        <p:spPr>
          <a:xfrm>
            <a:off x="8702365" y="6429218"/>
            <a:ext cx="2743200" cy="365125"/>
          </a:xfrm>
          <a:prstGeom prst="rect">
            <a:avLst/>
          </a:prstGeom>
        </p:spPr>
        <p:txBody>
          <a:bodyPr/>
          <a:lstStyle>
            <a:lvl1pPr algn="r">
              <a:defRPr sz="1000" b="1" i="0">
                <a:solidFill>
                  <a:schemeClr val="bg1"/>
                </a:solidFill>
                <a:latin typeface="Georgia" charset="0"/>
                <a:ea typeface="Georgia" charset="0"/>
                <a:cs typeface="Georgia" charset="0"/>
              </a:defRPr>
            </a:lvl1pPr>
          </a:lstStyle>
          <a:p>
            <a:fld id="{935F4044-894B-B74C-BA70-A76DFBF02618}" type="slidenum">
              <a:rPr lang="en-US" smtClean="0"/>
              <a:pPr/>
              <a:t>‹#›</a:t>
            </a:fld>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10" y="6360394"/>
            <a:ext cx="783186" cy="292608"/>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1" y="197985"/>
            <a:ext cx="1881514" cy="320040"/>
          </a:xfrm>
          <a:prstGeom prst="rect">
            <a:avLst/>
          </a:prstGeom>
        </p:spPr>
      </p:pic>
      <p:cxnSp>
        <p:nvCxnSpPr>
          <p:cNvPr id="12" name="Straight Connector 11"/>
          <p:cNvCxnSpPr/>
          <p:nvPr userDrawn="1"/>
        </p:nvCxnSpPr>
        <p:spPr>
          <a:xfrm>
            <a:off x="838201" y="6241200"/>
            <a:ext cx="10520908"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784773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png"/><Relationship Id="rId13" Type="http://schemas.openxmlformats.org/officeDocument/2006/relationships/image" Target="../media/image2.png"/><Relationship Id="rId1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p:cNvSpPr/>
          <p:nvPr userDrawn="1"/>
        </p:nvSpPr>
        <p:spPr>
          <a:xfrm>
            <a:off x="268638" y="0"/>
            <a:ext cx="116960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3131" lvl="6" algn="ctr" defTabSz="914377"/>
            <a:r>
              <a:rPr lang="en-US" sz="1800" dirty="0">
                <a:solidFill>
                  <a:prstClr val="white"/>
                </a:solidFill>
              </a:rPr>
              <a:t>‘</a:t>
            </a:r>
          </a:p>
        </p:txBody>
      </p:sp>
      <p:pic>
        <p:nvPicPr>
          <p:cNvPr id="14" name="Picture 1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38201" y="271861"/>
            <a:ext cx="1992809" cy="336904"/>
          </a:xfrm>
          <a:prstGeom prst="rect">
            <a:avLst/>
          </a:prstGeom>
        </p:spPr>
      </p:pic>
      <p:sp>
        <p:nvSpPr>
          <p:cNvPr id="15" name="Title 1"/>
          <p:cNvSpPr txBox="1">
            <a:spLocks/>
          </p:cNvSpPr>
          <p:nvPr userDrawn="1"/>
        </p:nvSpPr>
        <p:spPr>
          <a:xfrm>
            <a:off x="2045778" y="1023929"/>
            <a:ext cx="8557756" cy="1402691"/>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sz="4800" dirty="0">
              <a:solidFill>
                <a:prstClr val="black"/>
              </a:solidFill>
            </a:endParaRPr>
          </a:p>
        </p:txBody>
      </p:sp>
      <p:sp>
        <p:nvSpPr>
          <p:cNvPr id="16" name="Text Placeholder 2"/>
          <p:cNvSpPr txBox="1">
            <a:spLocks/>
          </p:cNvSpPr>
          <p:nvPr userDrawn="1"/>
        </p:nvSpPr>
        <p:spPr>
          <a:xfrm>
            <a:off x="2045778" y="2555888"/>
            <a:ext cx="8557756" cy="3078205"/>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sz="1600" dirty="0"/>
          </a:p>
        </p:txBody>
      </p:sp>
      <p:cxnSp>
        <p:nvCxnSpPr>
          <p:cNvPr id="17" name="Straight Connector 16"/>
          <p:cNvCxnSpPr/>
          <p:nvPr userDrawn="1"/>
        </p:nvCxnSpPr>
        <p:spPr>
          <a:xfrm>
            <a:off x="838201" y="6089388"/>
            <a:ext cx="10520908" cy="1"/>
          </a:xfrm>
          <a:prstGeom prst="line">
            <a:avLst/>
          </a:prstGeom>
          <a:ln w="19050">
            <a:solidFill>
              <a:srgbClr val="C0C0C0"/>
            </a:solidFill>
            <a:prstDash val="sysDot"/>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38200" y="6236881"/>
            <a:ext cx="1040965" cy="385076"/>
          </a:xfrm>
          <a:prstGeom prst="rect">
            <a:avLst/>
          </a:prstGeom>
        </p:spPr>
      </p:pic>
      <p:sp>
        <p:nvSpPr>
          <p:cNvPr id="19" name="Slide Number Placeholder 6"/>
          <p:cNvSpPr txBox="1">
            <a:spLocks/>
          </p:cNvSpPr>
          <p:nvPr userDrawn="1"/>
        </p:nvSpPr>
        <p:spPr>
          <a:xfrm>
            <a:off x="8738884" y="6366263"/>
            <a:ext cx="2743200" cy="365125"/>
          </a:xfrm>
          <a:prstGeom prst="rect">
            <a:avLst/>
          </a:prstGeom>
        </p:spPr>
        <p:txBody>
          <a:bodyPr vert="horz" lIns="121920" tIns="60960" rIns="121920" bIns="6096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1333" smtClean="0">
                <a:latin typeface="Georgia" charset="0"/>
                <a:ea typeface="Georgia" charset="0"/>
                <a:cs typeface="Georgia" charset="0"/>
              </a:rPr>
              <a:pPr/>
              <a:t>‹#›</a:t>
            </a:fld>
            <a:endParaRPr lang="en-US" sz="1333" dirty="0">
              <a:latin typeface="Georgia" charset="0"/>
              <a:ea typeface="Georgia" charset="0"/>
              <a:cs typeface="Georgia" charset="0"/>
            </a:endParaRPr>
          </a:p>
        </p:txBody>
      </p:sp>
    </p:spTree>
    <p:extLst>
      <p:ext uri="{BB962C8B-B14F-4D97-AF65-F5344CB8AC3E}">
        <p14:creationId xmlns:p14="http://schemas.microsoft.com/office/powerpoint/2010/main" val="172823164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2" r:id="rId8"/>
    <p:sldLayoutId id="2147483684" r:id="rId9"/>
    <p:sldLayoutId id="2147483685" r:id="rId10"/>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chart" Target="../charts/char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 Id="rId3" Type="http://schemas.openxmlformats.org/officeDocument/2006/relationships/chart" Target="../charts/char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g"/><Relationship Id="rId3" Type="http://schemas.openxmlformats.org/officeDocument/2006/relationships/chart" Target="../charts/chart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7.xml"/><Relationship Id="rId2" Type="http://schemas.openxmlformats.org/officeDocument/2006/relationships/diagramData" Target="../diagrams/data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1" Type="http://schemas.openxmlformats.org/officeDocument/2006/relationships/slideLayout" Target="../slideLayouts/slideLayout7.xml"/><Relationship Id="rId2" Type="http://schemas.openxmlformats.org/officeDocument/2006/relationships/diagramData" Target="../diagrams/data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4" Type="http://schemas.openxmlformats.org/officeDocument/2006/relationships/chart" Target="../charts/chart7.xm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9.xml"/><Relationship Id="rId4" Type="http://schemas.openxmlformats.org/officeDocument/2006/relationships/diagramLayout" Target="../diagrams/layout9.xml"/><Relationship Id="rId5" Type="http://schemas.openxmlformats.org/officeDocument/2006/relationships/diagramQuickStyle" Target="../diagrams/quickStyle9.xml"/><Relationship Id="rId6" Type="http://schemas.openxmlformats.org/officeDocument/2006/relationships/diagramColors" Target="../diagrams/colors9.xml"/><Relationship Id="rId7" Type="http://schemas.microsoft.com/office/2007/relationships/diagramDrawing" Target="../diagrams/drawing9.xm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0.xml"/><Relationship Id="rId4" Type="http://schemas.openxmlformats.org/officeDocument/2006/relationships/diagramLayout" Target="../diagrams/layout10.xml"/><Relationship Id="rId5" Type="http://schemas.openxmlformats.org/officeDocument/2006/relationships/diagramQuickStyle" Target="../diagrams/quickStyle10.xml"/><Relationship Id="rId6" Type="http://schemas.openxmlformats.org/officeDocument/2006/relationships/diagramColors" Target="../diagrams/colors10.xml"/><Relationship Id="rId7" Type="http://schemas.microsoft.com/office/2007/relationships/diagramDrawing" Target="../diagrams/drawing10.xm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7.jpeg"/><Relationship Id="rId3" Type="http://schemas.openxmlformats.org/officeDocument/2006/relationships/image" Target="../media/image18.jpe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9.xml"/><Relationship Id="rId2"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1.xml"/><Relationship Id="rId4" Type="http://schemas.openxmlformats.org/officeDocument/2006/relationships/diagramLayout" Target="../diagrams/layout11.xml"/><Relationship Id="rId5" Type="http://schemas.openxmlformats.org/officeDocument/2006/relationships/diagramQuickStyle" Target="../diagrams/quickStyle11.xml"/><Relationship Id="rId6" Type="http://schemas.openxmlformats.org/officeDocument/2006/relationships/diagramColors" Target="../diagrams/colors11.xml"/><Relationship Id="rId7" Type="http://schemas.microsoft.com/office/2007/relationships/diagramDrawing" Target="../diagrams/drawing11.xm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1" Type="http://schemas.openxmlformats.org/officeDocument/2006/relationships/diagramColors" Target="../diagrams/colors4.xml"/><Relationship Id="rId12" Type="http://schemas.microsoft.com/office/2007/relationships/diagramDrawing" Target="../diagrams/drawing4.xml"/><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8" Type="http://schemas.openxmlformats.org/officeDocument/2006/relationships/diagramData" Target="../diagrams/data4.xml"/><Relationship Id="rId9" Type="http://schemas.openxmlformats.org/officeDocument/2006/relationships/diagramLayout" Target="../diagrams/layout4.xml"/><Relationship Id="rId10"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chart" Target="../charts/char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1069848" y="4135328"/>
            <a:ext cx="10998222" cy="576499"/>
          </a:xfrm>
        </p:spPr>
        <p:txBody>
          <a:bodyPr/>
          <a:lstStyle/>
          <a:p>
            <a:r>
              <a:rPr lang="en-US" sz="3600" dirty="0"/>
              <a:t>University Senate</a:t>
            </a:r>
          </a:p>
          <a:p>
            <a:endParaRPr lang="en-US" dirty="0"/>
          </a:p>
          <a:p>
            <a:r>
              <a:rPr lang="en-US" dirty="0"/>
              <a:t>Charles L. Robbins</a:t>
            </a:r>
            <a:br>
              <a:rPr lang="en-US" dirty="0"/>
            </a:br>
            <a:r>
              <a:rPr lang="en-US" dirty="0"/>
              <a:t>Vice Provost for Undergraduate Education and Student Success                                           Dean of the Undergraduate Colleges                                                                                        Executive Director Center for Changing Systems of Power</a:t>
            </a:r>
          </a:p>
        </p:txBody>
      </p:sp>
    </p:spTree>
    <p:extLst>
      <p:ext uri="{BB962C8B-B14F-4D97-AF65-F5344CB8AC3E}">
        <p14:creationId xmlns:p14="http://schemas.microsoft.com/office/powerpoint/2010/main" val="11638412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a:bodyPr>
          <a:lstStyle/>
          <a:p>
            <a:r>
              <a:rPr lang="en-US" dirty="0"/>
              <a:t>Equity gaps in graduation rates are largely closed</a:t>
            </a:r>
          </a:p>
        </p:txBody>
      </p:sp>
      <p:graphicFrame>
        <p:nvGraphicFramePr>
          <p:cNvPr id="4" name="Chart 3"/>
          <p:cNvGraphicFramePr/>
          <p:nvPr>
            <p:extLst>
              <p:ext uri="{D42A27DB-BD31-4B8C-83A1-F6EECF244321}">
                <p14:modId xmlns:p14="http://schemas.microsoft.com/office/powerpoint/2010/main" val="1811457649"/>
              </p:ext>
            </p:extLst>
          </p:nvPr>
        </p:nvGraphicFramePr>
        <p:xfrm>
          <a:off x="868218" y="1258645"/>
          <a:ext cx="10465365" cy="482917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888939" y="6316553"/>
            <a:ext cx="8809541" cy="461665"/>
          </a:xfrm>
          <a:prstGeom prst="rect">
            <a:avLst/>
          </a:prstGeom>
          <a:noFill/>
        </p:spPr>
        <p:txBody>
          <a:bodyPr wrap="square" rtlCol="0">
            <a:spAutoFit/>
          </a:bodyPr>
          <a:lstStyle/>
          <a:p>
            <a:pPr defTabSz="914377"/>
            <a:r>
              <a:rPr lang="en-US" sz="1200" dirty="0">
                <a:solidFill>
                  <a:prstClr val="black"/>
                </a:solidFill>
                <a:latin typeface="Arial" panose="020B0604020202020204" pitchFamily="34" charset="0"/>
                <a:cs typeface="Arial" panose="020B0604020202020204" pitchFamily="34" charset="0"/>
              </a:rPr>
              <a:t>Source: IRPE FT </a:t>
            </a:r>
            <a:r>
              <a:rPr lang="en-US" sz="1200" dirty="0" err="1">
                <a:solidFill>
                  <a:prstClr val="black"/>
                </a:solidFill>
                <a:latin typeface="Arial" panose="020B0604020202020204" pitchFamily="34" charset="0"/>
                <a:cs typeface="Arial" panose="020B0604020202020204" pitchFamily="34" charset="0"/>
              </a:rPr>
              <a:t>FT</a:t>
            </a:r>
            <a:r>
              <a:rPr lang="en-US" sz="1200" dirty="0">
                <a:solidFill>
                  <a:prstClr val="black"/>
                </a:solidFill>
                <a:latin typeface="Arial" panose="020B0604020202020204" pitchFamily="34" charset="0"/>
                <a:cs typeface="Arial" panose="020B0604020202020204" pitchFamily="34" charset="0"/>
              </a:rPr>
              <a:t> grad rate data set v.33; 6 </a:t>
            </a:r>
            <a:r>
              <a:rPr lang="en-US" sz="1200" dirty="0" err="1">
                <a:solidFill>
                  <a:prstClr val="black"/>
                </a:solidFill>
                <a:latin typeface="Arial" panose="020B0604020202020204" pitchFamily="34" charset="0"/>
                <a:cs typeface="Arial" panose="020B0604020202020204" pitchFamily="34" charset="0"/>
              </a:rPr>
              <a:t>yr</a:t>
            </a:r>
            <a:r>
              <a:rPr lang="en-US" sz="1200" dirty="0">
                <a:solidFill>
                  <a:prstClr val="black"/>
                </a:solidFill>
                <a:latin typeface="Arial" panose="020B0604020202020204" pitchFamily="34" charset="0"/>
                <a:cs typeface="Arial" panose="020B0604020202020204" pitchFamily="34" charset="0"/>
              </a:rPr>
              <a:t> rates match data reported to IPEDS, 4 </a:t>
            </a:r>
            <a:r>
              <a:rPr lang="en-US" sz="1200" dirty="0" err="1">
                <a:solidFill>
                  <a:prstClr val="black"/>
                </a:solidFill>
                <a:latin typeface="Arial" panose="020B0604020202020204" pitchFamily="34" charset="0"/>
                <a:cs typeface="Arial" panose="020B0604020202020204" pitchFamily="34" charset="0"/>
              </a:rPr>
              <a:t>yr</a:t>
            </a:r>
            <a:r>
              <a:rPr lang="en-US" sz="1200" dirty="0">
                <a:solidFill>
                  <a:prstClr val="black"/>
                </a:solidFill>
                <a:latin typeface="Arial" panose="020B0604020202020204" pitchFamily="34" charset="0"/>
                <a:cs typeface="Arial" panose="020B0604020202020204" pitchFamily="34" charset="0"/>
              </a:rPr>
              <a:t> rates are preliminary until reported to IPEDS in 2021 and 2022.</a:t>
            </a:r>
          </a:p>
        </p:txBody>
      </p:sp>
    </p:spTree>
    <p:extLst>
      <p:ext uri="{BB962C8B-B14F-4D97-AF65-F5344CB8AC3E}">
        <p14:creationId xmlns:p14="http://schemas.microsoft.com/office/powerpoint/2010/main" val="747894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Systemic improvement and higher academic profile contributed to the graduation rate increase</a:t>
            </a:r>
          </a:p>
        </p:txBody>
      </p:sp>
      <p:pic>
        <p:nvPicPr>
          <p:cNvPr id="8" name="Picture 7"/>
          <p:cNvPicPr>
            <a:picLocks noChangeAspect="1"/>
          </p:cNvPicPr>
          <p:nvPr/>
        </p:nvPicPr>
        <p:blipFill>
          <a:blip r:embed="rId2"/>
          <a:stretch>
            <a:fillRect/>
          </a:stretch>
        </p:blipFill>
        <p:spPr>
          <a:xfrm>
            <a:off x="841367" y="1819514"/>
            <a:ext cx="3435527" cy="4134062"/>
          </a:xfrm>
          <a:prstGeom prst="rect">
            <a:avLst/>
          </a:prstGeom>
        </p:spPr>
      </p:pic>
      <p:sp>
        <p:nvSpPr>
          <p:cNvPr id="9" name="TextBox 8"/>
          <p:cNvSpPr txBox="1"/>
          <p:nvPr/>
        </p:nvSpPr>
        <p:spPr>
          <a:xfrm>
            <a:off x="785604" y="1459041"/>
            <a:ext cx="954877"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HS GPA</a:t>
            </a:r>
          </a:p>
        </p:txBody>
      </p:sp>
      <p:sp>
        <p:nvSpPr>
          <p:cNvPr id="10" name="TextBox 9"/>
          <p:cNvSpPr txBox="1"/>
          <p:nvPr/>
        </p:nvSpPr>
        <p:spPr>
          <a:xfrm>
            <a:off x="2173044" y="1491501"/>
            <a:ext cx="1547218"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Percent of cohort</a:t>
            </a:r>
          </a:p>
        </p:txBody>
      </p:sp>
      <p:graphicFrame>
        <p:nvGraphicFramePr>
          <p:cNvPr id="13" name="Chart 12"/>
          <p:cNvGraphicFramePr/>
          <p:nvPr>
            <p:extLst/>
          </p:nvPr>
        </p:nvGraphicFramePr>
        <p:xfrm>
          <a:off x="7262037" y="1233376"/>
          <a:ext cx="3982484" cy="4894324"/>
        </p:xfrm>
        <a:graphic>
          <a:graphicData uri="http://schemas.openxmlformats.org/drawingml/2006/chart">
            <c:chart xmlns:c="http://schemas.openxmlformats.org/drawingml/2006/chart" xmlns:r="http://schemas.openxmlformats.org/officeDocument/2006/relationships" r:id="rId3"/>
          </a:graphicData>
        </a:graphic>
      </p:graphicFrame>
      <p:sp>
        <p:nvSpPr>
          <p:cNvPr id="14" name="Rounded Rectangle 13"/>
          <p:cNvSpPr/>
          <p:nvPr/>
        </p:nvSpPr>
        <p:spPr>
          <a:xfrm>
            <a:off x="4569909" y="3996452"/>
            <a:ext cx="3108960" cy="178892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latin typeface="Arial" panose="020B0604020202020204" pitchFamily="34" charset="0"/>
                <a:cs typeface="Arial" panose="020B0604020202020204" pitchFamily="34" charset="0"/>
              </a:rPr>
              <a:t>5% </a:t>
            </a:r>
          </a:p>
          <a:p>
            <a:pPr algn="ctr"/>
            <a:r>
              <a:rPr lang="en-US" dirty="0">
                <a:latin typeface="Arial" panose="020B0604020202020204" pitchFamily="34" charset="0"/>
                <a:cs typeface="Arial" panose="020B0604020202020204" pitchFamily="34" charset="0"/>
              </a:rPr>
              <a:t>of increase attributable to higher academic profile</a:t>
            </a:r>
          </a:p>
        </p:txBody>
      </p:sp>
      <p:sp>
        <p:nvSpPr>
          <p:cNvPr id="15" name="Left Arrow 14"/>
          <p:cNvSpPr/>
          <p:nvPr/>
        </p:nvSpPr>
        <p:spPr>
          <a:xfrm>
            <a:off x="4330316" y="3897178"/>
            <a:ext cx="850605" cy="329610"/>
          </a:xfrm>
          <a:prstGeom prst="lef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Rounded Rectangle 15"/>
          <p:cNvSpPr/>
          <p:nvPr/>
        </p:nvSpPr>
        <p:spPr>
          <a:xfrm>
            <a:off x="4569909" y="1836729"/>
            <a:ext cx="3108960" cy="178892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latin typeface="Arial" panose="020B0604020202020204" pitchFamily="34" charset="0"/>
                <a:cs typeface="Arial" panose="020B0604020202020204" pitchFamily="34" charset="0"/>
              </a:rPr>
              <a:t>12% </a:t>
            </a:r>
          </a:p>
          <a:p>
            <a:pPr algn="ctr"/>
            <a:r>
              <a:rPr lang="en-US" dirty="0">
                <a:latin typeface="Arial" panose="020B0604020202020204" pitchFamily="34" charset="0"/>
                <a:cs typeface="Arial" panose="020B0604020202020204" pitchFamily="34" charset="0"/>
              </a:rPr>
              <a:t>of increase attributable to </a:t>
            </a:r>
            <a:r>
              <a:rPr lang="en-US">
                <a:latin typeface="Arial" panose="020B0604020202020204" pitchFamily="34" charset="0"/>
                <a:cs typeface="Arial" panose="020B0604020202020204" pitchFamily="34" charset="0"/>
              </a:rPr>
              <a:t>systemic improvement</a:t>
            </a:r>
            <a:endParaRPr lang="en-US" dirty="0">
              <a:latin typeface="Arial" panose="020B0604020202020204" pitchFamily="34" charset="0"/>
              <a:cs typeface="Arial" panose="020B0604020202020204" pitchFamily="34" charset="0"/>
            </a:endParaRPr>
          </a:p>
        </p:txBody>
      </p:sp>
      <p:sp>
        <p:nvSpPr>
          <p:cNvPr id="17" name="Left Arrow 16"/>
          <p:cNvSpPr/>
          <p:nvPr/>
        </p:nvSpPr>
        <p:spPr>
          <a:xfrm flipH="1">
            <a:off x="7053646" y="3385787"/>
            <a:ext cx="850605" cy="329610"/>
          </a:xfrm>
          <a:prstGeom prst="lef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9" name="TextBox 18"/>
          <p:cNvSpPr txBox="1"/>
          <p:nvPr/>
        </p:nvSpPr>
        <p:spPr>
          <a:xfrm>
            <a:off x="1888939" y="6316553"/>
            <a:ext cx="8809541" cy="461665"/>
          </a:xfrm>
          <a:prstGeom prst="rect">
            <a:avLst/>
          </a:prstGeom>
          <a:noFill/>
        </p:spPr>
        <p:txBody>
          <a:bodyPr wrap="square" rtlCol="0">
            <a:spAutoFit/>
          </a:bodyPr>
          <a:lstStyle/>
          <a:p>
            <a:pPr defTabSz="914377"/>
            <a:r>
              <a:rPr lang="en-US" sz="1200" dirty="0">
                <a:solidFill>
                  <a:prstClr val="black"/>
                </a:solidFill>
                <a:latin typeface="Arial" panose="020B0604020202020204" pitchFamily="34" charset="0"/>
                <a:cs typeface="Arial" panose="020B0604020202020204" pitchFamily="34" charset="0"/>
              </a:rPr>
              <a:t>Source: IRPE FT </a:t>
            </a:r>
            <a:r>
              <a:rPr lang="en-US" sz="1200" dirty="0" err="1">
                <a:solidFill>
                  <a:prstClr val="black"/>
                </a:solidFill>
                <a:latin typeface="Arial" panose="020B0604020202020204" pitchFamily="34" charset="0"/>
                <a:cs typeface="Arial" panose="020B0604020202020204" pitchFamily="34" charset="0"/>
              </a:rPr>
              <a:t>FT</a:t>
            </a:r>
            <a:r>
              <a:rPr lang="en-US" sz="1200" dirty="0">
                <a:solidFill>
                  <a:prstClr val="black"/>
                </a:solidFill>
                <a:latin typeface="Arial" panose="020B0604020202020204" pitchFamily="34" charset="0"/>
                <a:cs typeface="Arial" panose="020B0604020202020204" pitchFamily="34" charset="0"/>
              </a:rPr>
              <a:t> grad rate data set v.33. HS GPA is the best pre-college predictor of graduation rates. Effect of high profile estimated as graduation rate for each GPA band for entering class in 2009 applied to proportion of entering class in 2015.</a:t>
            </a:r>
          </a:p>
        </p:txBody>
      </p:sp>
    </p:spTree>
    <p:extLst>
      <p:ext uri="{BB962C8B-B14F-4D97-AF65-F5344CB8AC3E}">
        <p14:creationId xmlns:p14="http://schemas.microsoft.com/office/powerpoint/2010/main" val="6727957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840" y="2090057"/>
            <a:ext cx="10276115" cy="1636803"/>
          </a:xfrm>
        </p:spPr>
        <p:txBody>
          <a:bodyPr>
            <a:normAutofit/>
          </a:bodyPr>
          <a:lstStyle/>
          <a:p>
            <a:r>
              <a:rPr lang="en-US" sz="5867" dirty="0"/>
              <a:t>Student Success Programs</a:t>
            </a:r>
          </a:p>
        </p:txBody>
      </p:sp>
    </p:spTree>
    <p:extLst>
      <p:ext uri="{BB962C8B-B14F-4D97-AF65-F5344CB8AC3E}">
        <p14:creationId xmlns:p14="http://schemas.microsoft.com/office/powerpoint/2010/main" val="35787069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Improvements realized through multi-pronged approach</a:t>
            </a:r>
          </a:p>
        </p:txBody>
      </p:sp>
      <p:sp>
        <p:nvSpPr>
          <p:cNvPr id="4" name="Slide Number Placeholder 3"/>
          <p:cNvSpPr>
            <a:spLocks noGrp="1"/>
          </p:cNvSpPr>
          <p:nvPr>
            <p:ph type="sldNum" sz="quarter" idx="4294967295"/>
          </p:nvPr>
        </p:nvSpPr>
        <p:spPr/>
        <p:txBody>
          <a:bodyPr/>
          <a:lstStyle/>
          <a:p>
            <a:fld id="{935F4044-894B-B74C-BA70-A76DFBF02618}" type="slidenum">
              <a:rPr lang="en-US" smtClean="0"/>
              <a:pPr/>
              <a:t>13</a:t>
            </a:fld>
            <a:endParaRPr lang="en-US" dirty="0"/>
          </a:p>
        </p:txBody>
      </p:sp>
      <p:graphicFrame>
        <p:nvGraphicFramePr>
          <p:cNvPr id="9" name="Diagram 8"/>
          <p:cNvGraphicFramePr/>
          <p:nvPr>
            <p:extLst>
              <p:ext uri="{D42A27DB-BD31-4B8C-83A1-F6EECF244321}">
                <p14:modId xmlns:p14="http://schemas.microsoft.com/office/powerpoint/2010/main" val="957615208"/>
              </p:ext>
            </p:extLst>
          </p:nvPr>
        </p:nvGraphicFramePr>
        <p:xfrm>
          <a:off x="0" y="1346480"/>
          <a:ext cx="11887200" cy="46386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446443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95865" y="2880487"/>
            <a:ext cx="4101254" cy="318780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Finish in Four Initiative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87696" y="3117958"/>
            <a:ext cx="1319605" cy="2678840"/>
          </a:xfrm>
          <a:prstGeom prst="rect">
            <a:avLst/>
          </a:prstGeom>
        </p:spPr>
      </p:pic>
      <p:sp>
        <p:nvSpPr>
          <p:cNvPr id="7" name="TextBox 6"/>
          <p:cNvSpPr txBox="1"/>
          <p:nvPr/>
        </p:nvSpPr>
        <p:spPr>
          <a:xfrm>
            <a:off x="8521650" y="1187716"/>
            <a:ext cx="3251699" cy="1692771"/>
          </a:xfrm>
          <a:prstGeom prst="rect">
            <a:avLst/>
          </a:prstGeom>
          <a:noFill/>
          <a:ln>
            <a:solidFill>
              <a:schemeClr val="tx1"/>
            </a:solidFill>
          </a:ln>
        </p:spPr>
        <p:txBody>
          <a:bodyPr wrap="square" rtlCol="0">
            <a:spAutoFit/>
          </a:bodyPr>
          <a:lstStyle/>
          <a:p>
            <a:r>
              <a:rPr lang="en-US" sz="2400" b="1" dirty="0">
                <a:latin typeface="Arial" panose="020B0604020202020204" pitchFamily="34" charset="0"/>
                <a:cs typeface="Arial" panose="020B0604020202020204" pitchFamily="34" charset="0"/>
              </a:rPr>
              <a:t>Student Mobile App</a:t>
            </a:r>
          </a:p>
          <a:p>
            <a:r>
              <a:rPr lang="en-US" sz="2000" dirty="0">
                <a:latin typeface="Arial" panose="020B0604020202020204" pitchFamily="34" charset="0"/>
                <a:cs typeface="Arial" panose="020B0604020202020204" pitchFamily="34" charset="0"/>
              </a:rPr>
              <a:t>Provides students with reminders, real-time alerts, and planning tools</a:t>
            </a:r>
          </a:p>
          <a:p>
            <a:endParaRPr lang="en-US" sz="2000" dirty="0">
              <a:latin typeface="Arial" panose="020B0604020202020204" pitchFamily="34" charset="0"/>
              <a:cs typeface="Arial" panose="020B0604020202020204" pitchFamily="34" charset="0"/>
            </a:endParaRPr>
          </a:p>
        </p:txBody>
      </p:sp>
      <p:sp>
        <p:nvSpPr>
          <p:cNvPr id="8" name="TextBox 7"/>
          <p:cNvSpPr txBox="1"/>
          <p:nvPr/>
        </p:nvSpPr>
        <p:spPr>
          <a:xfrm>
            <a:off x="795866" y="1187717"/>
            <a:ext cx="4101253" cy="1692771"/>
          </a:xfrm>
          <a:prstGeom prst="rect">
            <a:avLst/>
          </a:prstGeom>
          <a:noFill/>
          <a:ln>
            <a:solidFill>
              <a:schemeClr val="tx1"/>
            </a:solidFill>
          </a:ln>
        </p:spPr>
        <p:txBody>
          <a:bodyPr wrap="square" rtlCol="0">
            <a:spAutoFit/>
          </a:bodyPr>
          <a:lstStyle/>
          <a:p>
            <a:pPr algn="ctr"/>
            <a:r>
              <a:rPr lang="en-US" sz="2400" b="1" dirty="0">
                <a:latin typeface="Arial" panose="020B0604020202020204" pitchFamily="34" charset="0"/>
                <a:cs typeface="Arial" panose="020B0604020202020204" pitchFamily="34" charset="0"/>
              </a:rPr>
              <a:t>Class Advisors</a:t>
            </a:r>
            <a:br>
              <a:rPr lang="en-US" sz="2400" b="1"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Advisors to students in 3</a:t>
            </a:r>
            <a:r>
              <a:rPr lang="en-US" sz="2000" baseline="30000" dirty="0">
                <a:latin typeface="Arial" panose="020B0604020202020204" pitchFamily="34" charset="0"/>
                <a:cs typeface="Arial" panose="020B0604020202020204" pitchFamily="34" charset="0"/>
              </a:rPr>
              <a:t>rd</a:t>
            </a:r>
            <a:r>
              <a:rPr lang="en-US" sz="2000" dirty="0">
                <a:latin typeface="Arial" panose="020B0604020202020204" pitchFamily="34" charset="0"/>
                <a:cs typeface="Arial" panose="020B0604020202020204" pitchFamily="34" charset="0"/>
              </a:rPr>
              <a:t> &amp; 4</a:t>
            </a:r>
            <a:r>
              <a:rPr lang="en-US" sz="2000" baseline="30000" dirty="0">
                <a:latin typeface="Arial" panose="020B0604020202020204" pitchFamily="34" charset="0"/>
                <a:cs typeface="Arial" panose="020B0604020202020204" pitchFamily="34" charset="0"/>
              </a:rPr>
              <a:t>th</a:t>
            </a:r>
            <a:r>
              <a:rPr lang="en-US" sz="2000" dirty="0">
                <a:latin typeface="Arial" panose="020B0604020202020204" pitchFamily="34" charset="0"/>
                <a:cs typeface="Arial" panose="020B0604020202020204" pitchFamily="34" charset="0"/>
              </a:rPr>
              <a:t> years improved retention after the 2</a:t>
            </a:r>
            <a:r>
              <a:rPr lang="en-US" sz="2000" baseline="30000" dirty="0">
                <a:latin typeface="Arial" panose="020B0604020202020204" pitchFamily="34" charset="0"/>
                <a:cs typeface="Arial" panose="020B0604020202020204" pitchFamily="34" charset="0"/>
              </a:rPr>
              <a:t>nd</a:t>
            </a:r>
            <a:r>
              <a:rPr lang="en-US" sz="2000" dirty="0">
                <a:latin typeface="Arial" panose="020B0604020202020204" pitchFamily="34" charset="0"/>
                <a:cs typeface="Arial" panose="020B0604020202020204" pitchFamily="34" charset="0"/>
              </a:rPr>
              <a:t> year and on-time graduation</a:t>
            </a:r>
          </a:p>
          <a:p>
            <a:pPr algn="ctr"/>
            <a:endParaRPr lang="en-US" sz="2000" dirty="0">
              <a:latin typeface="Arial" panose="020B0604020202020204" pitchFamily="34" charset="0"/>
              <a:cs typeface="Arial" panose="020B0604020202020204" pitchFamily="34" charset="0"/>
            </a:endParaRPr>
          </a:p>
        </p:txBody>
      </p:sp>
      <p:sp>
        <p:nvSpPr>
          <p:cNvPr id="13" name="TextBox 12"/>
          <p:cNvSpPr txBox="1"/>
          <p:nvPr/>
        </p:nvSpPr>
        <p:spPr>
          <a:xfrm>
            <a:off x="5090161" y="1187717"/>
            <a:ext cx="3304094" cy="1692771"/>
          </a:xfrm>
          <a:prstGeom prst="rect">
            <a:avLst/>
          </a:prstGeom>
          <a:noFill/>
          <a:ln>
            <a:solidFill>
              <a:schemeClr val="tx1"/>
            </a:solidFill>
          </a:ln>
        </p:spPr>
        <p:txBody>
          <a:bodyPr wrap="square" rtlCol="0">
            <a:spAutoFit/>
          </a:bodyPr>
          <a:lstStyle/>
          <a:p>
            <a:pPr algn="ctr"/>
            <a:r>
              <a:rPr lang="en-US" sz="2400" b="1" dirty="0">
                <a:latin typeface="Arial" panose="020B0604020202020204" pitchFamily="34" charset="0"/>
                <a:cs typeface="Arial" panose="020B0604020202020204" pitchFamily="34" charset="0"/>
              </a:rPr>
              <a:t>Mini-Grants</a:t>
            </a:r>
            <a:br>
              <a:rPr lang="en-US" sz="2400" b="1" dirty="0">
                <a:latin typeface="Arial" panose="020B0604020202020204" pitchFamily="34" charset="0"/>
                <a:cs typeface="Arial" panose="020B0604020202020204" pitchFamily="34" charset="0"/>
              </a:rPr>
            </a:br>
            <a:r>
              <a:rPr lang="en-US" sz="2000" dirty="0" err="1">
                <a:latin typeface="Arial" panose="020B0604020202020204" pitchFamily="34" charset="0"/>
                <a:cs typeface="Arial" panose="020B0604020202020204" pitchFamily="34" charset="0"/>
              </a:rPr>
              <a:t>Mini-grants</a:t>
            </a:r>
            <a:r>
              <a:rPr lang="en-US" sz="2000" dirty="0">
                <a:latin typeface="Arial" panose="020B0604020202020204" pitchFamily="34" charset="0"/>
                <a:cs typeface="Arial" panose="020B0604020202020204" pitchFamily="34" charset="0"/>
              </a:rPr>
              <a:t> are made to seniors with unexpected financial need and a clear path to 4-year graduation</a:t>
            </a:r>
          </a:p>
        </p:txBody>
      </p:sp>
      <p:sp>
        <p:nvSpPr>
          <p:cNvPr id="14" name="TextBox 13"/>
          <p:cNvSpPr txBox="1"/>
          <p:nvPr/>
        </p:nvSpPr>
        <p:spPr>
          <a:xfrm>
            <a:off x="5541398" y="3499604"/>
            <a:ext cx="2401619" cy="1446550"/>
          </a:xfrm>
          <a:prstGeom prst="rect">
            <a:avLst/>
          </a:prstGeom>
          <a:noFill/>
        </p:spPr>
        <p:txBody>
          <a:bodyPr wrap="none" rtlCol="0">
            <a:spAutoFit/>
          </a:bodyPr>
          <a:lstStyle/>
          <a:p>
            <a:pPr algn="ctr"/>
            <a:r>
              <a:rPr lang="en-US" sz="6000" b="1" dirty="0">
                <a:solidFill>
                  <a:schemeClr val="accent6">
                    <a:lumMod val="75000"/>
                  </a:schemeClr>
                </a:solidFill>
                <a:latin typeface="Arial" panose="020B0604020202020204" pitchFamily="34" charset="0"/>
                <a:cs typeface="Arial" panose="020B0604020202020204" pitchFamily="34" charset="0"/>
              </a:rPr>
              <a:t>98%</a:t>
            </a:r>
          </a:p>
          <a:p>
            <a:pPr algn="ctr"/>
            <a:r>
              <a:rPr lang="en-US" sz="2800" dirty="0">
                <a:solidFill>
                  <a:schemeClr val="accent6">
                    <a:lumMod val="75000"/>
                  </a:schemeClr>
                </a:solidFill>
                <a:latin typeface="Arial" panose="020B0604020202020204" pitchFamily="34" charset="0"/>
                <a:cs typeface="Arial" panose="020B0604020202020204" pitchFamily="34" charset="0"/>
              </a:rPr>
              <a:t>Success Rate</a:t>
            </a:r>
          </a:p>
        </p:txBody>
      </p:sp>
      <p:sp>
        <p:nvSpPr>
          <p:cNvPr id="10" name="Rectangle 9"/>
          <p:cNvSpPr/>
          <p:nvPr/>
        </p:nvSpPr>
        <p:spPr>
          <a:xfrm>
            <a:off x="8521649" y="2880487"/>
            <a:ext cx="3251699" cy="318780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095717" y="2880487"/>
            <a:ext cx="3294657" cy="318780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Chart 14"/>
          <p:cNvGraphicFramePr/>
          <p:nvPr>
            <p:extLst>
              <p:ext uri="{D42A27DB-BD31-4B8C-83A1-F6EECF244321}">
                <p14:modId xmlns:p14="http://schemas.microsoft.com/office/powerpoint/2010/main" val="1221074805"/>
              </p:ext>
            </p:extLst>
          </p:nvPr>
        </p:nvGraphicFramePr>
        <p:xfrm>
          <a:off x="924834" y="2992582"/>
          <a:ext cx="3723526" cy="30117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019606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Programmatic Initiatives</a:t>
            </a:r>
          </a:p>
        </p:txBody>
      </p:sp>
      <p:graphicFrame>
        <p:nvGraphicFramePr>
          <p:cNvPr id="6" name="Diagram 5"/>
          <p:cNvGraphicFramePr/>
          <p:nvPr>
            <p:extLst>
              <p:ext uri="{D42A27DB-BD31-4B8C-83A1-F6EECF244321}">
                <p14:modId xmlns:p14="http://schemas.microsoft.com/office/powerpoint/2010/main" val="481757040"/>
              </p:ext>
            </p:extLst>
          </p:nvPr>
        </p:nvGraphicFramePr>
        <p:xfrm>
          <a:off x="967563" y="1233377"/>
          <a:ext cx="10249786" cy="4731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78494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Academic Success and Tutoring Center</a:t>
            </a:r>
          </a:p>
        </p:txBody>
      </p:sp>
      <p:graphicFrame>
        <p:nvGraphicFramePr>
          <p:cNvPr id="4" name="Diagram 3"/>
          <p:cNvGraphicFramePr/>
          <p:nvPr>
            <p:extLst>
              <p:ext uri="{D42A27DB-BD31-4B8C-83A1-F6EECF244321}">
                <p14:modId xmlns:p14="http://schemas.microsoft.com/office/powerpoint/2010/main" val="3267835979"/>
              </p:ext>
            </p:extLst>
          </p:nvPr>
        </p:nvGraphicFramePr>
        <p:xfrm>
          <a:off x="956929" y="1360967"/>
          <a:ext cx="10409275" cy="45932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37356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624050" y="1097115"/>
            <a:ext cx="10515600" cy="3780911"/>
          </a:xfrm>
        </p:spPr>
        <p:txBody>
          <a:bodyPr/>
          <a:lstStyle/>
          <a:p>
            <a:endParaRPr lang="en-US" sz="7200" dirty="0"/>
          </a:p>
          <a:p>
            <a:endParaRPr lang="en-US" sz="7200" dirty="0"/>
          </a:p>
          <a:p>
            <a:pPr algn="ctr"/>
            <a:r>
              <a:rPr lang="en-US" sz="7200" dirty="0"/>
              <a:t>The Missing Men </a:t>
            </a:r>
          </a:p>
          <a:p>
            <a:pPr algn="ctr"/>
            <a:r>
              <a:rPr lang="en-US" sz="7200" dirty="0"/>
              <a:t>At Graduation</a:t>
            </a:r>
          </a:p>
        </p:txBody>
      </p:sp>
    </p:spTree>
    <p:extLst>
      <p:ext uri="{BB962C8B-B14F-4D97-AF65-F5344CB8AC3E}">
        <p14:creationId xmlns:p14="http://schemas.microsoft.com/office/powerpoint/2010/main" val="31638274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t>Four-Year Graduation Rates by Gender</a:t>
            </a:r>
          </a:p>
        </p:txBody>
      </p:sp>
      <p:graphicFrame>
        <p:nvGraphicFramePr>
          <p:cNvPr id="12" name="Chart 11"/>
          <p:cNvGraphicFramePr/>
          <p:nvPr>
            <p:extLst>
              <p:ext uri="{D42A27DB-BD31-4B8C-83A1-F6EECF244321}">
                <p14:modId xmlns:p14="http://schemas.microsoft.com/office/powerpoint/2010/main" val="1162995420"/>
              </p:ext>
            </p:extLst>
          </p:nvPr>
        </p:nvGraphicFramePr>
        <p:xfrm>
          <a:off x="1909745" y="3920900"/>
          <a:ext cx="7955280" cy="18288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985616" y="6211669"/>
            <a:ext cx="3672800" cy="646331"/>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 Freshman entering in fall 2002</a:t>
            </a:r>
          </a:p>
          <a:p>
            <a:r>
              <a:rPr lang="en-US" dirty="0">
                <a:latin typeface="Arial" panose="020B0604020202020204" pitchFamily="34" charset="0"/>
                <a:cs typeface="Arial" panose="020B0604020202020204" pitchFamily="34" charset="0"/>
              </a:rPr>
              <a:t>** Freshman entering in fall 2015</a:t>
            </a:r>
          </a:p>
        </p:txBody>
      </p:sp>
      <p:sp>
        <p:nvSpPr>
          <p:cNvPr id="2" name="TextBox 1"/>
          <p:cNvSpPr txBox="1"/>
          <p:nvPr/>
        </p:nvSpPr>
        <p:spPr>
          <a:xfrm>
            <a:off x="569844" y="1635760"/>
            <a:ext cx="1255472" cy="584775"/>
          </a:xfrm>
          <a:prstGeom prst="rect">
            <a:avLst/>
          </a:prstGeom>
          <a:noFill/>
        </p:spPr>
        <p:txBody>
          <a:bodyPr wrap="none" rtlCol="0">
            <a:spAutoFit/>
          </a:bodyPr>
          <a:lstStyle/>
          <a:p>
            <a:r>
              <a:rPr lang="en-US" sz="3200" b="1" dirty="0">
                <a:latin typeface="Arial" panose="020B0604020202020204" pitchFamily="34" charset="0"/>
                <a:cs typeface="Arial" panose="020B0604020202020204" pitchFamily="34" charset="0"/>
              </a:rPr>
              <a:t>2006*</a:t>
            </a:r>
          </a:p>
        </p:txBody>
      </p:sp>
      <p:sp>
        <p:nvSpPr>
          <p:cNvPr id="9" name="TextBox 8"/>
          <p:cNvSpPr txBox="1"/>
          <p:nvPr/>
        </p:nvSpPr>
        <p:spPr>
          <a:xfrm>
            <a:off x="569844" y="4104640"/>
            <a:ext cx="1415772" cy="584775"/>
          </a:xfrm>
          <a:prstGeom prst="rect">
            <a:avLst/>
          </a:prstGeom>
          <a:noFill/>
        </p:spPr>
        <p:txBody>
          <a:bodyPr wrap="none" rtlCol="0">
            <a:spAutoFit/>
          </a:bodyPr>
          <a:lstStyle/>
          <a:p>
            <a:r>
              <a:rPr lang="en-US" sz="3200" b="1" dirty="0">
                <a:latin typeface="Arial" panose="020B0604020202020204" pitchFamily="34" charset="0"/>
                <a:cs typeface="Arial" panose="020B0604020202020204" pitchFamily="34" charset="0"/>
              </a:rPr>
              <a:t>2019**</a:t>
            </a:r>
          </a:p>
        </p:txBody>
      </p:sp>
      <p:sp>
        <p:nvSpPr>
          <p:cNvPr id="3" name="Rectangle 2"/>
          <p:cNvSpPr/>
          <p:nvPr/>
        </p:nvSpPr>
        <p:spPr>
          <a:xfrm>
            <a:off x="9821185" y="1928147"/>
            <a:ext cx="1374251" cy="79937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Arial" panose="020B0604020202020204" pitchFamily="34" charset="0"/>
                <a:cs typeface="Arial" panose="020B0604020202020204" pitchFamily="34" charset="0"/>
              </a:rPr>
              <a:t>17%</a:t>
            </a:r>
          </a:p>
        </p:txBody>
      </p:sp>
      <p:sp>
        <p:nvSpPr>
          <p:cNvPr id="10" name="Rectangle 9"/>
          <p:cNvSpPr/>
          <p:nvPr/>
        </p:nvSpPr>
        <p:spPr>
          <a:xfrm>
            <a:off x="10054422" y="4480560"/>
            <a:ext cx="907775" cy="79937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3200" b="1" dirty="0">
                <a:solidFill>
                  <a:schemeClr val="tx1"/>
                </a:solidFill>
                <a:latin typeface="Arial" panose="020B0604020202020204" pitchFamily="34" charset="0"/>
                <a:cs typeface="Arial" panose="020B0604020202020204" pitchFamily="34" charset="0"/>
              </a:rPr>
              <a:t>10%</a:t>
            </a:r>
          </a:p>
        </p:txBody>
      </p:sp>
      <p:sp>
        <p:nvSpPr>
          <p:cNvPr id="5" name="TextBox 4"/>
          <p:cNvSpPr txBox="1"/>
          <p:nvPr/>
        </p:nvSpPr>
        <p:spPr>
          <a:xfrm>
            <a:off x="9535927" y="1098338"/>
            <a:ext cx="1944763"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Gender Gap</a:t>
            </a:r>
          </a:p>
        </p:txBody>
      </p:sp>
      <p:graphicFrame>
        <p:nvGraphicFramePr>
          <p:cNvPr id="11" name="Chart 10"/>
          <p:cNvGraphicFramePr/>
          <p:nvPr>
            <p:extLst>
              <p:ext uri="{D42A27DB-BD31-4B8C-83A1-F6EECF244321}">
                <p14:modId xmlns:p14="http://schemas.microsoft.com/office/powerpoint/2010/main" val="4035566788"/>
              </p:ext>
            </p:extLst>
          </p:nvPr>
        </p:nvGraphicFramePr>
        <p:xfrm>
          <a:off x="1909745" y="1484246"/>
          <a:ext cx="7955280" cy="1828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83613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P spid="9" grpId="0"/>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a:t>Issues that emerged from the literature review/focus groups/interviews</a:t>
            </a:r>
            <a:endParaRPr lang="en-US" dirty="0"/>
          </a:p>
        </p:txBody>
      </p:sp>
      <p:graphicFrame>
        <p:nvGraphicFramePr>
          <p:cNvPr id="2" name="Diagram 1"/>
          <p:cNvGraphicFramePr/>
          <p:nvPr>
            <p:extLst>
              <p:ext uri="{D42A27DB-BD31-4B8C-83A1-F6EECF244321}">
                <p14:modId xmlns:p14="http://schemas.microsoft.com/office/powerpoint/2010/main" val="1161716669"/>
              </p:ext>
            </p:extLst>
          </p:nvPr>
        </p:nvGraphicFramePr>
        <p:xfrm>
          <a:off x="974689" y="1818752"/>
          <a:ext cx="10249319" cy="41600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074942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graphicFrame>
        <p:nvGraphicFramePr>
          <p:cNvPr id="5" name="Diagram 4"/>
          <p:cNvGraphicFramePr/>
          <p:nvPr>
            <p:extLst>
              <p:ext uri="{D42A27DB-BD31-4B8C-83A1-F6EECF244321}">
                <p14:modId xmlns:p14="http://schemas.microsoft.com/office/powerpoint/2010/main" val="1759283894"/>
              </p:ext>
            </p:extLst>
          </p:nvPr>
        </p:nvGraphicFramePr>
        <p:xfrm>
          <a:off x="980303" y="1301578"/>
          <a:ext cx="10337053" cy="4621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01796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a:t>Issues that emerged from the literature review/focus groups/interviews</a:t>
            </a:r>
            <a:endParaRPr lang="en-US" dirty="0"/>
          </a:p>
        </p:txBody>
      </p:sp>
      <p:graphicFrame>
        <p:nvGraphicFramePr>
          <p:cNvPr id="2" name="Diagram 1"/>
          <p:cNvGraphicFramePr/>
          <p:nvPr>
            <p:extLst>
              <p:ext uri="{D42A27DB-BD31-4B8C-83A1-F6EECF244321}">
                <p14:modId xmlns:p14="http://schemas.microsoft.com/office/powerpoint/2010/main" val="4177239487"/>
              </p:ext>
            </p:extLst>
          </p:nvPr>
        </p:nvGraphicFramePr>
        <p:xfrm>
          <a:off x="974689" y="1818752"/>
          <a:ext cx="10249319" cy="41600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04399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a:t>Issues that emerged from the literature review/focus groups/interviews</a:t>
            </a:r>
            <a:endParaRPr lang="en-US" dirty="0"/>
          </a:p>
        </p:txBody>
      </p:sp>
      <p:graphicFrame>
        <p:nvGraphicFramePr>
          <p:cNvPr id="2" name="Diagram 1"/>
          <p:cNvGraphicFramePr/>
          <p:nvPr>
            <p:extLst>
              <p:ext uri="{D42A27DB-BD31-4B8C-83A1-F6EECF244321}">
                <p14:modId xmlns:p14="http://schemas.microsoft.com/office/powerpoint/2010/main" val="3070016081"/>
              </p:ext>
            </p:extLst>
          </p:nvPr>
        </p:nvGraphicFramePr>
        <p:xfrm>
          <a:off x="974689" y="1818752"/>
          <a:ext cx="10249319" cy="41600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64058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023" y="2015174"/>
            <a:ext cx="10508973" cy="2160586"/>
          </a:xfrm>
        </p:spPr>
        <p:txBody>
          <a:bodyPr>
            <a:noAutofit/>
          </a:bodyPr>
          <a:lstStyle/>
          <a:p>
            <a:pPr algn="ctr"/>
            <a:r>
              <a:rPr lang="en-US" sz="4800" dirty="0"/>
              <a:t>Who is a role model for what it means to be a full-hearted man in the 21</a:t>
            </a:r>
            <a:r>
              <a:rPr lang="en-US" sz="4800" baseline="30000" dirty="0"/>
              <a:t>st</a:t>
            </a:r>
            <a:r>
              <a:rPr lang="en-US" sz="4800" dirty="0"/>
              <a:t> Century?</a:t>
            </a:r>
            <a:br>
              <a:rPr lang="en-US" sz="4800" dirty="0"/>
            </a:br>
            <a:endParaRPr lang="en-US" sz="4800" dirty="0"/>
          </a:p>
        </p:txBody>
      </p:sp>
    </p:spTree>
    <p:extLst>
      <p:ext uri="{BB962C8B-B14F-4D97-AF65-F5344CB8AC3E}">
        <p14:creationId xmlns:p14="http://schemas.microsoft.com/office/powerpoint/2010/main" val="7050067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35F4044-894B-B74C-BA70-A76DFBF02618}" type="slidenum">
              <a:rPr lang="en-US" smtClean="0"/>
              <a:pPr/>
              <a:t>23</a:t>
            </a:fld>
            <a:endParaRPr lang="en-US" dirty="0"/>
          </a:p>
        </p:txBody>
      </p:sp>
      <p:pic>
        <p:nvPicPr>
          <p:cNvPr id="4" name="Picture 3" descr="https://www.usnews.com/dims4/USNEWS/824073a/2147483647/crop/1254x836%2B0%2B0/resize/970x647/quality/85/?url=http%3A%2F%2Fmedia.beam.usnews.com%2F3f%2F1e%2F8d886d834c04b9c66a0d4f5956b1%2F151231-studying-editorial.jpg"/>
          <p:cNvPicPr>
            <a:picLocks noChangeAspect="1" noChangeArrowheads="1"/>
          </p:cNvPicPr>
          <p:nvPr/>
        </p:nvPicPr>
        <p:blipFill rotWithShape="1">
          <a:blip r:embed="rId2">
            <a:extLst>
              <a:ext uri="{28A0092B-C50C-407E-A947-70E740481C1C}">
                <a14:useLocalDpi xmlns:a14="http://schemas.microsoft.com/office/drawing/2010/main" val="0"/>
              </a:ext>
            </a:extLst>
          </a:blip>
          <a:srcRect l="32377"/>
          <a:stretch/>
        </p:blipFill>
        <p:spPr bwMode="auto">
          <a:xfrm>
            <a:off x="263710" y="998106"/>
            <a:ext cx="5743115" cy="5664792"/>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descr="https://ak9.picdn.net/shutterstock/videos/11621015/thumb/1.jpg"/>
          <p:cNvPicPr>
            <a:picLocks noChangeAspect="1" noChangeArrowheads="1"/>
          </p:cNvPicPr>
          <p:nvPr/>
        </p:nvPicPr>
        <p:blipFill rotWithShape="1">
          <a:blip r:embed="rId3">
            <a:extLst>
              <a:ext uri="{28A0092B-C50C-407E-A947-70E740481C1C}">
                <a14:useLocalDpi xmlns:a14="http://schemas.microsoft.com/office/drawing/2010/main" val="0"/>
              </a:ext>
            </a:extLst>
          </a:blip>
          <a:srcRect l="43547" t="533"/>
          <a:stretch/>
        </p:blipFill>
        <p:spPr bwMode="auto">
          <a:xfrm>
            <a:off x="6250218" y="998106"/>
            <a:ext cx="5706660" cy="56647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3814356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35F4044-894B-B74C-BA70-A76DFBF02618}" type="slidenum">
              <a:rPr lang="en-US" smtClean="0"/>
              <a:pPr/>
              <a:t>24</a:t>
            </a:fld>
            <a:endParaRPr lang="en-US" dirty="0"/>
          </a:p>
        </p:txBody>
      </p:sp>
      <p:pic>
        <p:nvPicPr>
          <p:cNvPr id="2" name="Picture 1"/>
          <p:cNvPicPr>
            <a:picLocks noChangeAspect="1"/>
          </p:cNvPicPr>
          <p:nvPr/>
        </p:nvPicPr>
        <p:blipFill>
          <a:blip r:embed="rId2"/>
          <a:stretch>
            <a:fillRect/>
          </a:stretch>
        </p:blipFill>
        <p:spPr>
          <a:xfrm>
            <a:off x="362957" y="181584"/>
            <a:ext cx="5669280" cy="561245"/>
          </a:xfrm>
          <a:prstGeom prst="rect">
            <a:avLst/>
          </a:prstGeom>
        </p:spPr>
      </p:pic>
      <p:pic>
        <p:nvPicPr>
          <p:cNvPr id="7" name="Picture 6"/>
          <p:cNvPicPr>
            <a:picLocks noChangeAspect="1"/>
          </p:cNvPicPr>
          <p:nvPr/>
        </p:nvPicPr>
        <p:blipFill>
          <a:blip r:embed="rId3"/>
          <a:stretch>
            <a:fillRect/>
          </a:stretch>
        </p:blipFill>
        <p:spPr>
          <a:xfrm>
            <a:off x="362957" y="664012"/>
            <a:ext cx="5669280" cy="5465767"/>
          </a:xfrm>
          <a:prstGeom prst="rect">
            <a:avLst/>
          </a:prstGeom>
        </p:spPr>
      </p:pic>
      <p:pic>
        <p:nvPicPr>
          <p:cNvPr id="8" name="Picture 7"/>
          <p:cNvPicPr>
            <a:picLocks noChangeAspect="1"/>
          </p:cNvPicPr>
          <p:nvPr/>
        </p:nvPicPr>
        <p:blipFill>
          <a:blip r:embed="rId4"/>
          <a:stretch>
            <a:fillRect/>
          </a:stretch>
        </p:blipFill>
        <p:spPr>
          <a:xfrm>
            <a:off x="6342233" y="181583"/>
            <a:ext cx="5653984" cy="5948195"/>
          </a:xfrm>
          <a:prstGeom prst="rect">
            <a:avLst/>
          </a:prstGeom>
        </p:spPr>
      </p:pic>
    </p:spTree>
    <p:extLst>
      <p:ext uri="{BB962C8B-B14F-4D97-AF65-F5344CB8AC3E}">
        <p14:creationId xmlns:p14="http://schemas.microsoft.com/office/powerpoint/2010/main" val="2165024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773723" y="1352712"/>
          <a:ext cx="10681398" cy="49065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p:cNvSpPr>
            <a:spLocks noGrp="1"/>
          </p:cNvSpPr>
          <p:nvPr>
            <p:ph type="title"/>
          </p:nvPr>
        </p:nvSpPr>
        <p:spPr/>
        <p:txBody>
          <a:bodyPr/>
          <a:lstStyle/>
          <a:p>
            <a:r>
              <a:rPr lang="en-US" dirty="0"/>
              <a:t>Conclusions</a:t>
            </a:r>
          </a:p>
        </p:txBody>
      </p:sp>
    </p:spTree>
    <p:extLst>
      <p:ext uri="{BB962C8B-B14F-4D97-AF65-F5344CB8AC3E}">
        <p14:creationId xmlns:p14="http://schemas.microsoft.com/office/powerpoint/2010/main" val="13415837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840" y="2090057"/>
            <a:ext cx="10276115" cy="1636803"/>
          </a:xfrm>
        </p:spPr>
        <p:txBody>
          <a:bodyPr>
            <a:normAutofit/>
          </a:bodyPr>
          <a:lstStyle/>
          <a:p>
            <a:r>
              <a:rPr lang="en-US" sz="5867" dirty="0"/>
              <a:t>Leadership and</a:t>
            </a:r>
            <a:br>
              <a:rPr lang="en-US" sz="5867" dirty="0"/>
            </a:br>
            <a:r>
              <a:rPr lang="en-US" sz="5867" dirty="0"/>
              <a:t>Academic Success Team</a:t>
            </a:r>
          </a:p>
        </p:txBody>
      </p:sp>
    </p:spTree>
    <p:extLst>
      <p:ext uri="{BB962C8B-B14F-4D97-AF65-F5344CB8AC3E}">
        <p14:creationId xmlns:p14="http://schemas.microsoft.com/office/powerpoint/2010/main" val="8597910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0C836A-DB26-9F40-8516-A171D6EE691F}"/>
              </a:ext>
            </a:extLst>
          </p:cNvPr>
          <p:cNvSpPr>
            <a:spLocks noGrp="1"/>
          </p:cNvSpPr>
          <p:nvPr>
            <p:ph type="title"/>
          </p:nvPr>
        </p:nvSpPr>
        <p:spPr/>
        <p:txBody>
          <a:bodyPr>
            <a:normAutofit fontScale="90000"/>
          </a:bodyPr>
          <a:lstStyle/>
          <a:p>
            <a:r>
              <a:rPr lang="en-US" dirty="0"/>
              <a:t>Executive leaders prioritized student success</a:t>
            </a:r>
          </a:p>
        </p:txBody>
      </p:sp>
      <p:graphicFrame>
        <p:nvGraphicFramePr>
          <p:cNvPr id="5" name="Diagram 4"/>
          <p:cNvGraphicFramePr/>
          <p:nvPr>
            <p:extLst>
              <p:ext uri="{D42A27DB-BD31-4B8C-83A1-F6EECF244321}">
                <p14:modId xmlns:p14="http://schemas.microsoft.com/office/powerpoint/2010/main" val="2221308678"/>
              </p:ext>
            </p:extLst>
          </p:nvPr>
        </p:nvGraphicFramePr>
        <p:xfrm>
          <a:off x="1014884" y="1647929"/>
          <a:ext cx="10302472" cy="44904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43553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AF4E8724-CF67-1643-AE65-CCC4DC935B6E}"/>
              </a:ext>
            </a:extLst>
          </p:cNvPr>
          <p:cNvSpPr>
            <a:spLocks noGrp="1"/>
          </p:cNvSpPr>
          <p:nvPr>
            <p:ph type="title"/>
          </p:nvPr>
        </p:nvSpPr>
        <p:spPr/>
        <p:txBody>
          <a:bodyPr/>
          <a:lstStyle/>
          <a:p>
            <a:r>
              <a:rPr lang="en-US" dirty="0"/>
              <a:t>Broad-Based Academic Success Team</a:t>
            </a:r>
          </a:p>
        </p:txBody>
      </p:sp>
      <p:graphicFrame>
        <p:nvGraphicFramePr>
          <p:cNvPr id="2" name="Diagram 1"/>
          <p:cNvGraphicFramePr/>
          <p:nvPr>
            <p:extLst>
              <p:ext uri="{D42A27DB-BD31-4B8C-83A1-F6EECF244321}">
                <p14:modId xmlns:p14="http://schemas.microsoft.com/office/powerpoint/2010/main" val="3345446632"/>
              </p:ext>
            </p:extLst>
          </p:nvPr>
        </p:nvGraphicFramePr>
        <p:xfrm>
          <a:off x="808384" y="1205057"/>
          <a:ext cx="4922446" cy="47773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p:nvPr>
            <p:extLst>
              <p:ext uri="{D42A27DB-BD31-4B8C-83A1-F6EECF244321}">
                <p14:modId xmlns:p14="http://schemas.microsoft.com/office/powerpoint/2010/main" val="3972527771"/>
              </p:ext>
            </p:extLst>
          </p:nvPr>
        </p:nvGraphicFramePr>
        <p:xfrm>
          <a:off x="6062869" y="1192007"/>
          <a:ext cx="5678858" cy="486663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TextBox 9"/>
          <p:cNvSpPr txBox="1"/>
          <p:nvPr/>
        </p:nvSpPr>
        <p:spPr>
          <a:xfrm>
            <a:off x="8783447" y="3187007"/>
            <a:ext cx="3118803" cy="2554545"/>
          </a:xfrm>
          <a:prstGeom prst="rect">
            <a:avLst/>
          </a:prstGeom>
          <a:noFill/>
        </p:spPr>
        <p:txBody>
          <a:bodyPr wrap="none" rtlCol="0">
            <a:spAutoFit/>
          </a:bodyPr>
          <a:lstStyle/>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Information Technology</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Institutional Research</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Orientation</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Registrar</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Special Programs</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Student Affairs</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UG Colleges</a:t>
            </a: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9989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PDSA Cycle for</a:t>
            </a:r>
            <a:br>
              <a:rPr lang="en-US" dirty="0"/>
            </a:br>
            <a:r>
              <a:rPr lang="en-US" dirty="0"/>
              <a:t>Learning and</a:t>
            </a:r>
            <a:br>
              <a:rPr lang="en-US" dirty="0"/>
            </a:br>
            <a:r>
              <a:rPr lang="en-US" dirty="0"/>
              <a:t>Improvement </a:t>
            </a:r>
          </a:p>
        </p:txBody>
      </p:sp>
      <p:sp>
        <p:nvSpPr>
          <p:cNvPr id="9" name="Rectangle 8"/>
          <p:cNvSpPr/>
          <p:nvPr/>
        </p:nvSpPr>
        <p:spPr>
          <a:xfrm>
            <a:off x="904240" y="2184400"/>
            <a:ext cx="3698240" cy="3848678"/>
          </a:xfrm>
          <a:prstGeom prst="rect">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latin typeface="Arial" panose="020B0604020202020204" pitchFamily="34" charset="0"/>
                <a:cs typeface="Arial" panose="020B0604020202020204" pitchFamily="34" charset="0"/>
              </a:rPr>
              <a:t>The Plan, Do, Study, Act model developed by Arthur Deming (1950) and incorporated into quality improvement across many industries including health care and education is the basis for Academic Success Team activities. </a:t>
            </a:r>
          </a:p>
        </p:txBody>
      </p:sp>
      <p:grpSp>
        <p:nvGrpSpPr>
          <p:cNvPr id="10" name="Group 9"/>
          <p:cNvGrpSpPr/>
          <p:nvPr/>
        </p:nvGrpSpPr>
        <p:grpSpPr>
          <a:xfrm>
            <a:off x="6063343" y="870857"/>
            <a:ext cx="4572000" cy="4572000"/>
            <a:chOff x="6063343" y="870857"/>
            <a:chExt cx="4572000" cy="4572000"/>
          </a:xfrm>
        </p:grpSpPr>
        <p:sp>
          <p:nvSpPr>
            <p:cNvPr id="3" name="Oval 2"/>
            <p:cNvSpPr/>
            <p:nvPr/>
          </p:nvSpPr>
          <p:spPr>
            <a:xfrm>
              <a:off x="6063343" y="870857"/>
              <a:ext cx="4572000" cy="4572000"/>
            </a:xfrm>
            <a:prstGeom prst="ellipse">
              <a:avLst/>
            </a:prstGeom>
            <a:solidFill>
              <a:srgbClr val="CBCAE9"/>
            </a:solidFill>
            <a:ln w="5080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6" name="Straight Connector 5"/>
            <p:cNvCxnSpPr>
              <a:stCxn id="3" idx="0"/>
              <a:endCxn id="3" idx="4"/>
            </p:cNvCxnSpPr>
            <p:nvPr/>
          </p:nvCxnSpPr>
          <p:spPr>
            <a:xfrm>
              <a:off x="8349343" y="870857"/>
              <a:ext cx="0" cy="4572000"/>
            </a:xfrm>
            <a:prstGeom prst="line">
              <a:avLst/>
            </a:prstGeom>
            <a:ln w="50800"/>
          </p:spPr>
          <p:style>
            <a:lnRef idx="1">
              <a:schemeClr val="dk1"/>
            </a:lnRef>
            <a:fillRef idx="0">
              <a:schemeClr val="dk1"/>
            </a:fillRef>
            <a:effectRef idx="0">
              <a:schemeClr val="dk1"/>
            </a:effectRef>
            <a:fontRef idx="minor">
              <a:schemeClr val="tx1"/>
            </a:fontRef>
          </p:style>
        </p:cxnSp>
        <p:cxnSp>
          <p:nvCxnSpPr>
            <p:cNvPr id="8" name="Straight Connector 7"/>
            <p:cNvCxnSpPr>
              <a:stCxn id="3" idx="2"/>
              <a:endCxn id="3" idx="6"/>
            </p:cNvCxnSpPr>
            <p:nvPr/>
          </p:nvCxnSpPr>
          <p:spPr>
            <a:xfrm>
              <a:off x="6063343" y="3156857"/>
              <a:ext cx="45720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Oval 10"/>
          <p:cNvSpPr/>
          <p:nvPr/>
        </p:nvSpPr>
        <p:spPr>
          <a:xfrm>
            <a:off x="5606143" y="413657"/>
            <a:ext cx="5486400" cy="5486400"/>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41771" y="268178"/>
            <a:ext cx="1415143" cy="315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641770" y="5644242"/>
            <a:ext cx="1415143" cy="315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5400000">
            <a:off x="4898571" y="2999014"/>
            <a:ext cx="1415143" cy="315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5400000">
            <a:off x="10384975" y="2999014"/>
            <a:ext cx="1415143" cy="315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271657" y="1142088"/>
            <a:ext cx="849086" cy="584775"/>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Act</a:t>
            </a:r>
          </a:p>
        </p:txBody>
      </p:sp>
      <p:sp>
        <p:nvSpPr>
          <p:cNvPr id="17" name="TextBox 16"/>
          <p:cNvSpPr txBox="1"/>
          <p:nvPr/>
        </p:nvSpPr>
        <p:spPr>
          <a:xfrm>
            <a:off x="8479970" y="1142087"/>
            <a:ext cx="1045029" cy="584775"/>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Plan</a:t>
            </a:r>
          </a:p>
        </p:txBody>
      </p:sp>
      <p:sp>
        <p:nvSpPr>
          <p:cNvPr id="18" name="TextBox 17"/>
          <p:cNvSpPr txBox="1"/>
          <p:nvPr/>
        </p:nvSpPr>
        <p:spPr>
          <a:xfrm>
            <a:off x="6917871" y="3156857"/>
            <a:ext cx="1317172" cy="584775"/>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Study</a:t>
            </a:r>
          </a:p>
        </p:txBody>
      </p:sp>
      <p:sp>
        <p:nvSpPr>
          <p:cNvPr id="19" name="TextBox 18"/>
          <p:cNvSpPr txBox="1"/>
          <p:nvPr/>
        </p:nvSpPr>
        <p:spPr>
          <a:xfrm>
            <a:off x="8503920" y="3171164"/>
            <a:ext cx="849086" cy="584775"/>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Do</a:t>
            </a:r>
          </a:p>
        </p:txBody>
      </p:sp>
      <p:sp>
        <p:nvSpPr>
          <p:cNvPr id="20" name="TextBox 19"/>
          <p:cNvSpPr txBox="1"/>
          <p:nvPr/>
        </p:nvSpPr>
        <p:spPr>
          <a:xfrm>
            <a:off x="6629920" y="1661180"/>
            <a:ext cx="1625237"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 What changes</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  are to be made?</a:t>
            </a:r>
          </a:p>
        </p:txBody>
      </p:sp>
      <p:sp>
        <p:nvSpPr>
          <p:cNvPr id="21" name="TextBox 20"/>
          <p:cNvSpPr txBox="1"/>
          <p:nvPr/>
        </p:nvSpPr>
        <p:spPr>
          <a:xfrm>
            <a:off x="6609805" y="2406557"/>
            <a:ext cx="1625237"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 Next cycle?</a:t>
            </a:r>
          </a:p>
        </p:txBody>
      </p:sp>
      <p:sp>
        <p:nvSpPr>
          <p:cNvPr id="22" name="Isosceles Triangle 21"/>
          <p:cNvSpPr/>
          <p:nvPr/>
        </p:nvSpPr>
        <p:spPr>
          <a:xfrm rot="4500000">
            <a:off x="7642499" y="376810"/>
            <a:ext cx="163590" cy="21039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p:cNvSpPr/>
          <p:nvPr/>
        </p:nvSpPr>
        <p:spPr>
          <a:xfrm rot="-660000">
            <a:off x="5597130" y="3654037"/>
            <a:ext cx="163590" cy="21039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p:cNvSpPr/>
          <p:nvPr/>
        </p:nvSpPr>
        <p:spPr>
          <a:xfrm rot="10200000">
            <a:off x="10938722" y="2450020"/>
            <a:ext cx="163590" cy="21039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p:nvPr/>
        </p:nvSpPr>
        <p:spPr>
          <a:xfrm rot="-6000000">
            <a:off x="8884900" y="5722325"/>
            <a:ext cx="163590" cy="21039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347168" y="1646213"/>
            <a:ext cx="1625237"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 Objective</a:t>
            </a:r>
          </a:p>
        </p:txBody>
      </p:sp>
      <p:sp>
        <p:nvSpPr>
          <p:cNvPr id="30" name="TextBox 29"/>
          <p:cNvSpPr txBox="1"/>
          <p:nvPr/>
        </p:nvSpPr>
        <p:spPr>
          <a:xfrm>
            <a:off x="8351414" y="1909587"/>
            <a:ext cx="1625237"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 Questions and</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  predictions (why) </a:t>
            </a:r>
          </a:p>
        </p:txBody>
      </p:sp>
      <p:sp>
        <p:nvSpPr>
          <p:cNvPr id="31" name="TextBox 30"/>
          <p:cNvSpPr txBox="1"/>
          <p:nvPr/>
        </p:nvSpPr>
        <p:spPr>
          <a:xfrm>
            <a:off x="8347036" y="2387765"/>
            <a:ext cx="2345458"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 Plan to carry out cycle</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  (who, what, when, where)</a:t>
            </a:r>
          </a:p>
        </p:txBody>
      </p:sp>
      <p:sp>
        <p:nvSpPr>
          <p:cNvPr id="32" name="TextBox 31"/>
          <p:cNvSpPr txBox="1"/>
          <p:nvPr/>
        </p:nvSpPr>
        <p:spPr>
          <a:xfrm>
            <a:off x="8351414" y="2838909"/>
            <a:ext cx="2210332"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 Plan for data collection</a:t>
            </a:r>
          </a:p>
        </p:txBody>
      </p:sp>
      <p:sp>
        <p:nvSpPr>
          <p:cNvPr id="33" name="TextBox 32"/>
          <p:cNvSpPr txBox="1"/>
          <p:nvPr/>
        </p:nvSpPr>
        <p:spPr>
          <a:xfrm>
            <a:off x="8362350" y="3626600"/>
            <a:ext cx="2025659"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 Carry out the plan</a:t>
            </a:r>
          </a:p>
        </p:txBody>
      </p:sp>
      <p:sp>
        <p:nvSpPr>
          <p:cNvPr id="34" name="TextBox 33"/>
          <p:cNvSpPr txBox="1"/>
          <p:nvPr/>
        </p:nvSpPr>
        <p:spPr>
          <a:xfrm>
            <a:off x="8376927" y="3887894"/>
            <a:ext cx="2025659" cy="738664"/>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 Document problems</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  and unexpected</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  observations</a:t>
            </a:r>
          </a:p>
        </p:txBody>
      </p:sp>
      <p:sp>
        <p:nvSpPr>
          <p:cNvPr id="35" name="TextBox 34"/>
          <p:cNvSpPr txBox="1"/>
          <p:nvPr/>
        </p:nvSpPr>
        <p:spPr>
          <a:xfrm>
            <a:off x="8376926" y="4557128"/>
            <a:ext cx="2025659"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 Begin analysis</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  of the data</a:t>
            </a:r>
          </a:p>
        </p:txBody>
      </p:sp>
      <p:sp>
        <p:nvSpPr>
          <p:cNvPr id="36" name="TextBox 35"/>
          <p:cNvSpPr txBox="1"/>
          <p:nvPr/>
        </p:nvSpPr>
        <p:spPr>
          <a:xfrm>
            <a:off x="6181657" y="3636644"/>
            <a:ext cx="2110535"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 Complete the analysis</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   of the data</a:t>
            </a:r>
          </a:p>
        </p:txBody>
      </p:sp>
      <p:sp>
        <p:nvSpPr>
          <p:cNvPr id="37" name="TextBox 36"/>
          <p:cNvSpPr txBox="1"/>
          <p:nvPr/>
        </p:nvSpPr>
        <p:spPr>
          <a:xfrm>
            <a:off x="6495133" y="4087943"/>
            <a:ext cx="2025659"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 Compare data to</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   predictions</a:t>
            </a:r>
          </a:p>
        </p:txBody>
      </p:sp>
      <p:sp>
        <p:nvSpPr>
          <p:cNvPr id="38" name="TextBox 37"/>
          <p:cNvSpPr txBox="1"/>
          <p:nvPr/>
        </p:nvSpPr>
        <p:spPr>
          <a:xfrm>
            <a:off x="6723733" y="4542851"/>
            <a:ext cx="2025659"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 Summarize what</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      was learned</a:t>
            </a:r>
          </a:p>
        </p:txBody>
      </p:sp>
    </p:spTree>
    <p:extLst>
      <p:ext uri="{BB962C8B-B14F-4D97-AF65-F5344CB8AC3E}">
        <p14:creationId xmlns:p14="http://schemas.microsoft.com/office/powerpoint/2010/main" val="40629660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840" y="2090057"/>
            <a:ext cx="10276115" cy="1636803"/>
          </a:xfrm>
        </p:spPr>
        <p:txBody>
          <a:bodyPr>
            <a:normAutofit/>
          </a:bodyPr>
          <a:lstStyle/>
          <a:p>
            <a:r>
              <a:rPr lang="en-US" sz="5867" dirty="0"/>
              <a:t>Graduation &amp; Retention Rate Improvements</a:t>
            </a:r>
          </a:p>
        </p:txBody>
      </p:sp>
    </p:spTree>
    <p:extLst>
      <p:ext uri="{BB962C8B-B14F-4D97-AF65-F5344CB8AC3E}">
        <p14:creationId xmlns:p14="http://schemas.microsoft.com/office/powerpoint/2010/main" val="30401007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691256" y="1282556"/>
            <a:ext cx="4641762" cy="4623392"/>
          </a:xfrm>
          <a:prstGeom prst="round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p:spPr>
        <p:style>
          <a:lnRef idx="2">
            <a:schemeClr val="dk1"/>
          </a:lnRef>
          <a:fillRef idx="1">
            <a:schemeClr val="lt1"/>
          </a:fillRef>
          <a:effectRef idx="0">
            <a:schemeClr val="dk1"/>
          </a:effectRef>
          <a:fontRef idx="minor">
            <a:schemeClr val="dk1"/>
          </a:fontRef>
        </p:style>
        <p:txBody>
          <a:bodyPr rtlCol="0" anchor="ctr"/>
          <a:lstStyle/>
          <a:p>
            <a:pPr algn="ctr"/>
            <a:r>
              <a:rPr lang="en-US" sz="8800" b="1" dirty="0">
                <a:solidFill>
                  <a:schemeClr val="bg1"/>
                </a:solidFill>
                <a:latin typeface="Arial" panose="020B0604020202020204" pitchFamily="34" charset="0"/>
                <a:cs typeface="Arial" panose="020B0604020202020204" pitchFamily="34" charset="0"/>
              </a:rPr>
              <a:t>17</a:t>
            </a:r>
            <a:endParaRPr lang="en-US" sz="4800" b="1" dirty="0">
              <a:solidFill>
                <a:schemeClr val="bg1"/>
              </a:solidFill>
              <a:latin typeface="Arial" panose="020B0604020202020204" pitchFamily="34" charset="0"/>
              <a:cs typeface="Arial" panose="020B0604020202020204" pitchFamily="34" charset="0"/>
            </a:endParaRPr>
          </a:p>
          <a:p>
            <a:pPr algn="ctr"/>
            <a:r>
              <a:rPr lang="en-US" sz="2400" dirty="0">
                <a:solidFill>
                  <a:schemeClr val="bg1"/>
                </a:solidFill>
                <a:latin typeface="Arial" panose="020B0604020202020204" pitchFamily="34" charset="0"/>
                <a:cs typeface="Arial" panose="020B0604020202020204" pitchFamily="34" charset="0"/>
              </a:rPr>
              <a:t>Percentage point increase</a:t>
            </a:r>
            <a:br>
              <a:rPr lang="en-US" sz="2400" dirty="0">
                <a:solidFill>
                  <a:schemeClr val="bg1"/>
                </a:solidFill>
                <a:latin typeface="Arial" panose="020B0604020202020204" pitchFamily="34" charset="0"/>
                <a:cs typeface="Arial" panose="020B0604020202020204" pitchFamily="34" charset="0"/>
              </a:rPr>
            </a:br>
            <a:r>
              <a:rPr lang="en-US" sz="2400" dirty="0">
                <a:solidFill>
                  <a:schemeClr val="bg1"/>
                </a:solidFill>
                <a:latin typeface="Arial" panose="020B0604020202020204" pitchFamily="34" charset="0"/>
                <a:cs typeface="Arial" panose="020B0604020202020204" pitchFamily="34" charset="0"/>
              </a:rPr>
              <a:t>in 4-yr grad rate over 6 years</a:t>
            </a:r>
          </a:p>
          <a:p>
            <a:pPr algn="ctr"/>
            <a:endParaRPr lang="en-US" dirty="0">
              <a:latin typeface="Arial" panose="020B0604020202020204" pitchFamily="34" charset="0"/>
              <a:cs typeface="Arial" panose="020B0604020202020204" pitchFamily="34" charset="0"/>
            </a:endParaRPr>
          </a:p>
          <a:p>
            <a:pPr algn="ctr"/>
            <a:endParaRPr lang="en-US" dirty="0"/>
          </a:p>
        </p:txBody>
      </p:sp>
      <p:graphicFrame>
        <p:nvGraphicFramePr>
          <p:cNvPr id="5" name="Chart 4"/>
          <p:cNvGraphicFramePr/>
          <p:nvPr>
            <p:extLst>
              <p:ext uri="{D42A27DB-BD31-4B8C-83A1-F6EECF244321}">
                <p14:modId xmlns:p14="http://schemas.microsoft.com/office/powerpoint/2010/main" val="3427553226"/>
              </p:ext>
            </p:extLst>
          </p:nvPr>
        </p:nvGraphicFramePr>
        <p:xfrm>
          <a:off x="795867" y="1282556"/>
          <a:ext cx="5548949" cy="4838325"/>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p:cNvSpPr>
            <a:spLocks noGrp="1"/>
          </p:cNvSpPr>
          <p:nvPr>
            <p:ph type="title"/>
          </p:nvPr>
        </p:nvSpPr>
        <p:spPr>
          <a:xfrm>
            <a:off x="795867" y="673101"/>
            <a:ext cx="11192933" cy="818657"/>
          </a:xfrm>
        </p:spPr>
        <p:txBody>
          <a:bodyPr>
            <a:normAutofit fontScale="90000"/>
          </a:bodyPr>
          <a:lstStyle/>
          <a:p>
            <a:r>
              <a:rPr lang="en-US" dirty="0"/>
              <a:t>Freshman graduation rates increased seventeen percentage points in the last six years</a:t>
            </a:r>
          </a:p>
        </p:txBody>
      </p:sp>
      <p:sp>
        <p:nvSpPr>
          <p:cNvPr id="8" name="Down Arrow 7"/>
          <p:cNvSpPr/>
          <p:nvPr/>
        </p:nvSpPr>
        <p:spPr>
          <a:xfrm rot="10800000">
            <a:off x="9834878" y="2565239"/>
            <a:ext cx="396241" cy="858679"/>
          </a:xfrm>
          <a:prstGeom prst="downArrow">
            <a:avLst>
              <a:gd name="adj1" fmla="val 30939"/>
              <a:gd name="adj2" fmla="val 9765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23639816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Economic benefit to students </a:t>
            </a:r>
          </a:p>
        </p:txBody>
      </p:sp>
      <p:sp>
        <p:nvSpPr>
          <p:cNvPr id="5" name="TextBox 4"/>
          <p:cNvSpPr txBox="1"/>
          <p:nvPr/>
        </p:nvSpPr>
        <p:spPr>
          <a:xfrm>
            <a:off x="6124389" y="1133729"/>
            <a:ext cx="3855051" cy="2062103"/>
          </a:xfrm>
          <a:prstGeom prst="rect">
            <a:avLst/>
          </a:prstGeom>
          <a:noFill/>
        </p:spPr>
        <p:txBody>
          <a:bodyPr wrap="square" rtlCol="0">
            <a:spAutoFit/>
          </a:bodyPr>
          <a:lstStyle/>
          <a:p>
            <a:pPr algn="ctr"/>
            <a:r>
              <a:rPr lang="en-US" sz="8000" b="1" dirty="0">
                <a:latin typeface="Arial" panose="020B0604020202020204" pitchFamily="34" charset="0"/>
                <a:cs typeface="Arial" panose="020B0604020202020204" pitchFamily="34" charset="0"/>
              </a:rPr>
              <a:t>1,800 </a:t>
            </a:r>
            <a:r>
              <a:rPr lang="en-US" sz="2400" b="1" dirty="0">
                <a:latin typeface="Arial" panose="020B0604020202020204" pitchFamily="34" charset="0"/>
                <a:cs typeface="Arial" panose="020B0604020202020204" pitchFamily="34" charset="0"/>
              </a:rPr>
              <a:t>additional students graduated on time</a:t>
            </a:r>
            <a:endParaRPr lang="en-US" sz="2400" dirty="0">
              <a:latin typeface="Arial" panose="020B0604020202020204" pitchFamily="34" charset="0"/>
              <a:cs typeface="Arial" panose="020B0604020202020204" pitchFamily="34" charset="0"/>
            </a:endParaRPr>
          </a:p>
        </p:txBody>
      </p:sp>
      <p:sp>
        <p:nvSpPr>
          <p:cNvPr id="6" name="TextBox 5"/>
          <p:cNvSpPr txBox="1"/>
          <p:nvPr/>
        </p:nvSpPr>
        <p:spPr>
          <a:xfrm>
            <a:off x="5002306" y="3195832"/>
            <a:ext cx="6450606" cy="2800767"/>
          </a:xfrm>
          <a:prstGeom prst="rect">
            <a:avLst/>
          </a:prstGeom>
          <a:noFill/>
        </p:spPr>
        <p:txBody>
          <a:bodyPr wrap="square" rtlCol="0">
            <a:spAutoFit/>
          </a:bodyPr>
          <a:lstStyle/>
          <a:p>
            <a:pPr algn="ctr"/>
            <a:r>
              <a:rPr lang="en-US" sz="8000" b="1" dirty="0">
                <a:latin typeface="Arial" panose="020B0604020202020204" pitchFamily="34" charset="0"/>
                <a:cs typeface="Arial" panose="020B0604020202020204" pitchFamily="34" charset="0"/>
              </a:rPr>
              <a:t>$125 million</a:t>
            </a:r>
          </a:p>
          <a:p>
            <a:pPr algn="ctr"/>
            <a:r>
              <a:rPr lang="en-US" sz="2400" b="1" dirty="0">
                <a:latin typeface="Arial" panose="020B0604020202020204" pitchFamily="34" charset="0"/>
                <a:cs typeface="Arial" panose="020B0604020202020204" pitchFamily="34" charset="0"/>
              </a:rPr>
              <a:t>economic benefit to students</a:t>
            </a:r>
          </a:p>
          <a:p>
            <a:pPr algn="ctr"/>
            <a:endParaRPr lang="en-US" sz="2400" b="1" dirty="0">
              <a:latin typeface="Arial" panose="020B0604020202020204" pitchFamily="34" charset="0"/>
              <a:cs typeface="Arial" panose="020B0604020202020204" pitchFamily="34" charset="0"/>
            </a:endParaRPr>
          </a:p>
          <a:p>
            <a:pPr algn="ctr"/>
            <a:r>
              <a:rPr lang="en-US" sz="2400" b="1" dirty="0">
                <a:latin typeface="Arial" panose="020B0604020202020204" pitchFamily="34" charset="0"/>
                <a:cs typeface="Arial" panose="020B0604020202020204" pitchFamily="34" charset="0"/>
              </a:rPr>
              <a:t>$24 million saved in tuition &amp; fees</a:t>
            </a:r>
          </a:p>
          <a:p>
            <a:pPr algn="ctr"/>
            <a:r>
              <a:rPr lang="en-US" sz="2400" b="1" dirty="0">
                <a:latin typeface="Arial" panose="020B0604020202020204" pitchFamily="34" charset="0"/>
                <a:cs typeface="Arial" panose="020B0604020202020204" pitchFamily="34" charset="0"/>
              </a:rPr>
              <a:t>$101 million in additional earning capacity</a:t>
            </a:r>
            <a:endParaRPr lang="en-US" sz="24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a:stretch>
            <a:fillRect/>
          </a:stretch>
        </p:blipFill>
        <p:spPr>
          <a:xfrm>
            <a:off x="1329986" y="1133729"/>
            <a:ext cx="3320931" cy="4845902"/>
          </a:xfrm>
          <a:prstGeom prst="rect">
            <a:avLst/>
          </a:prstGeom>
        </p:spPr>
      </p:pic>
    </p:spTree>
    <p:extLst>
      <p:ext uri="{BB962C8B-B14F-4D97-AF65-F5344CB8AC3E}">
        <p14:creationId xmlns:p14="http://schemas.microsoft.com/office/powerpoint/2010/main" val="2097898121"/>
      </p:ext>
    </p:extLst>
  </p:cSld>
  <p:clrMapOvr>
    <a:masterClrMapping/>
  </p:clrMapOvr>
  <p:timing>
    <p:tnLst>
      <p:par>
        <p:cTn id="1" dur="indefinite" restart="never" nodeType="tmRoot"/>
      </p:par>
    </p:tnLst>
  </p:timing>
</p:sld>
</file>

<file path=ppt/theme/theme1.xml><?xml version="1.0" encoding="utf-8"?>
<a:theme xmlns:a="http://schemas.openxmlformats.org/drawingml/2006/main" name="Stony Brook University">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AB Color Palette (2017)">
    <a:dk1>
      <a:srgbClr val="333E48"/>
    </a:dk1>
    <a:lt1>
      <a:srgbClr val="FFFFFF"/>
    </a:lt1>
    <a:dk2>
      <a:srgbClr val="F28B00"/>
    </a:dk2>
    <a:lt2>
      <a:srgbClr val="D6D8DA"/>
    </a:lt2>
    <a:accent1>
      <a:srgbClr val="C4C7CA"/>
    </a:accent1>
    <a:accent2>
      <a:srgbClr val="A0A4A9"/>
    </a:accent2>
    <a:accent3>
      <a:srgbClr val="666E76"/>
    </a:accent3>
    <a:accent4>
      <a:srgbClr val="333E48"/>
    </a:accent4>
    <a:accent5>
      <a:srgbClr val="004A88"/>
    </a:accent5>
    <a:accent6>
      <a:srgbClr val="0070CD"/>
    </a:accent6>
    <a:hlink>
      <a:srgbClr val="0070CD"/>
    </a:hlink>
    <a:folHlink>
      <a:srgbClr val="A0A4A9"/>
    </a:folHlink>
  </a:clrScheme>
  <a:fontScheme name="EAB Font Theme">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EAB Color Palette (2017)">
    <a:dk1>
      <a:srgbClr val="333E48"/>
    </a:dk1>
    <a:lt1>
      <a:srgbClr val="FFFFFF"/>
    </a:lt1>
    <a:dk2>
      <a:srgbClr val="F28B00"/>
    </a:dk2>
    <a:lt2>
      <a:srgbClr val="D6D8DA"/>
    </a:lt2>
    <a:accent1>
      <a:srgbClr val="C4C7CA"/>
    </a:accent1>
    <a:accent2>
      <a:srgbClr val="A0A4A9"/>
    </a:accent2>
    <a:accent3>
      <a:srgbClr val="666E76"/>
    </a:accent3>
    <a:accent4>
      <a:srgbClr val="333E48"/>
    </a:accent4>
    <a:accent5>
      <a:srgbClr val="004A88"/>
    </a:accent5>
    <a:accent6>
      <a:srgbClr val="0070CD"/>
    </a:accent6>
    <a:hlink>
      <a:srgbClr val="0070CD"/>
    </a:hlink>
    <a:folHlink>
      <a:srgbClr val="A0A4A9"/>
    </a:folHlink>
  </a:clrScheme>
  <a:fontScheme name="EAB Font Theme">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4098</TotalTime>
  <Words>878</Words>
  <Application>Microsoft Macintosh PowerPoint</Application>
  <PresentationFormat>Widescreen</PresentationFormat>
  <Paragraphs>222</Paragraphs>
  <Slides>25</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Calibri</vt:lpstr>
      <vt:lpstr>Courier New</vt:lpstr>
      <vt:lpstr>Effra Trial Heavy</vt:lpstr>
      <vt:lpstr>Georgia</vt:lpstr>
      <vt:lpstr>Museo Slab 100</vt:lpstr>
      <vt:lpstr>Verdana</vt:lpstr>
      <vt:lpstr>Wingdings</vt:lpstr>
      <vt:lpstr>Stony Brook University</vt:lpstr>
      <vt:lpstr>PowerPoint Presentation</vt:lpstr>
      <vt:lpstr>Overview</vt:lpstr>
      <vt:lpstr>Leadership and Academic Success Team</vt:lpstr>
      <vt:lpstr>Executive leaders prioritized student success</vt:lpstr>
      <vt:lpstr>Broad-Based Academic Success Team</vt:lpstr>
      <vt:lpstr>PDSA Cycle for Learning and Improvement </vt:lpstr>
      <vt:lpstr>Graduation &amp; Retention Rate Improvements</vt:lpstr>
      <vt:lpstr>Freshman graduation rates increased seventeen percentage points in the last six years</vt:lpstr>
      <vt:lpstr>Economic benefit to students </vt:lpstr>
      <vt:lpstr>Equity gaps in graduation rates are largely closed</vt:lpstr>
      <vt:lpstr>Systemic improvement and higher academic profile contributed to the graduation rate increase</vt:lpstr>
      <vt:lpstr>Student Success Programs</vt:lpstr>
      <vt:lpstr>Improvements realized through multi-pronged approach</vt:lpstr>
      <vt:lpstr>Finish in Four Initiative</vt:lpstr>
      <vt:lpstr>Programmatic Initiatives</vt:lpstr>
      <vt:lpstr>Academic Success and Tutoring Center</vt:lpstr>
      <vt:lpstr>PowerPoint Presentation</vt:lpstr>
      <vt:lpstr>Four-Year Graduation Rates by Gender</vt:lpstr>
      <vt:lpstr>Issues that emerged from the literature review/focus groups/interviews</vt:lpstr>
      <vt:lpstr>Issues that emerged from the literature review/focus groups/interviews</vt:lpstr>
      <vt:lpstr>Issues that emerged from the literature review/focus groups/interviews</vt:lpstr>
      <vt:lpstr>Who is a role model for what it means to be a full-hearted man in the 21st Century? </vt:lpstr>
      <vt:lpstr>PowerPoint Presentation</vt:lpstr>
      <vt:lpstr>PowerPoint Presentation</vt:lpstr>
      <vt:lpstr>Conclusions</vt:lpstr>
    </vt:vector>
  </TitlesOfParts>
  <Company>Emerson College</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Advancing Academic Excellence and Social Mobility at Stony Brook University</dc:title>
  <dc:creator>Braden Hosch</dc:creator>
  <cp:keywords>Social Mobility;Graduation Rates;Stony Brook</cp:keywords>
  <cp:lastModifiedBy>Charles  Robbins</cp:lastModifiedBy>
  <cp:revision>277</cp:revision>
  <cp:lastPrinted>2019-09-18T10:51:28Z</cp:lastPrinted>
  <dcterms:created xsi:type="dcterms:W3CDTF">2017-09-01T14:56:25Z</dcterms:created>
  <dcterms:modified xsi:type="dcterms:W3CDTF">2020-02-02T15:31:43Z</dcterms:modified>
</cp:coreProperties>
</file>